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7"/>
  </p:notesMasterIdLst>
  <p:sldIdLst>
    <p:sldId id="288" r:id="rId2"/>
    <p:sldId id="330" r:id="rId3"/>
    <p:sldId id="331" r:id="rId4"/>
    <p:sldId id="349" r:id="rId5"/>
    <p:sldId id="350" r:id="rId6"/>
    <p:sldId id="351" r:id="rId7"/>
    <p:sldId id="353" r:id="rId8"/>
    <p:sldId id="347" r:id="rId9"/>
    <p:sldId id="341" r:id="rId10"/>
    <p:sldId id="354" r:id="rId11"/>
    <p:sldId id="342" r:id="rId12"/>
    <p:sldId id="346" r:id="rId13"/>
    <p:sldId id="345" r:id="rId14"/>
    <p:sldId id="339" r:id="rId15"/>
    <p:sldId id="340"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rebuchet MS"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FF0000"/>
    <a:srgbClr val="6699FF"/>
    <a:srgbClr val="00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9" autoAdjust="0"/>
    <p:restoredTop sz="93333" autoAdjust="0"/>
  </p:normalViewPr>
  <p:slideViewPr>
    <p:cSldViewPr>
      <p:cViewPr varScale="1">
        <p:scale>
          <a:sx n="80" d="100"/>
          <a:sy n="80" d="100"/>
        </p:scale>
        <p:origin x="-120" y="-4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320DB37A-0ACF-45EF-B231-5D0094F22C4C}" type="slidenum">
              <a:rPr lang="en-US"/>
              <a:pPr/>
              <a:t>‹#›</a:t>
            </a:fld>
            <a:endParaRPr lang="en-US"/>
          </a:p>
        </p:txBody>
      </p:sp>
    </p:spTree>
    <p:extLst>
      <p:ext uri="{BB962C8B-B14F-4D97-AF65-F5344CB8AC3E}">
        <p14:creationId xmlns:p14="http://schemas.microsoft.com/office/powerpoint/2010/main" val="14451866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9C7890-C063-4FF8-BD8A-4B9E03EB5CB5}" type="slidenum">
              <a:rPr lang="en-US"/>
              <a:pPr/>
              <a:t>1</a:t>
            </a:fld>
            <a:endParaRPr lang="en-US"/>
          </a:p>
        </p:txBody>
      </p:sp>
      <p:sp>
        <p:nvSpPr>
          <p:cNvPr id="73730" name="Rectangle 2"/>
          <p:cNvSpPr>
            <a:spLocks noGrp="1" noRot="1" noChangeAspect="1" noChangeArrowheads="1" noTextEdit="1"/>
          </p:cNvSpPr>
          <p:nvPr>
            <p:ph type="sldImg"/>
          </p:nvPr>
        </p:nvSpPr>
        <p:spPr>
          <a:xfrm>
            <a:off x="388938" y="3394075"/>
            <a:ext cx="1966912" cy="1474788"/>
          </a:xfrm>
          <a:ln/>
        </p:spPr>
      </p:sp>
      <p:sp>
        <p:nvSpPr>
          <p:cNvPr id="73731" name="Rectangle 3"/>
          <p:cNvSpPr>
            <a:spLocks noGrp="1" noChangeArrowheads="1"/>
          </p:cNvSpPr>
          <p:nvPr>
            <p:ph type="body" idx="1"/>
          </p:nvPr>
        </p:nvSpPr>
        <p:spPr>
          <a:xfrm>
            <a:off x="2744788" y="981075"/>
            <a:ext cx="3582987" cy="7478713"/>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A15C5-0302-4979-BA18-18E9E9C33800}" type="slidenum">
              <a:rPr lang="en-US"/>
              <a:pPr/>
              <a:t>2</a:t>
            </a:fld>
            <a:endParaRPr lang="en-US"/>
          </a:p>
        </p:txBody>
      </p:sp>
      <p:sp>
        <p:nvSpPr>
          <p:cNvPr id="173058" name="Rectangle 2"/>
          <p:cNvSpPr>
            <a:spLocks noGrp="1" noRot="1" noChangeAspect="1" noChangeArrowheads="1" noTextEdit="1"/>
          </p:cNvSpPr>
          <p:nvPr>
            <p:ph type="sldImg"/>
          </p:nvPr>
        </p:nvSpPr>
        <p:spPr>
          <a:xfrm>
            <a:off x="388938" y="3394075"/>
            <a:ext cx="1966912" cy="1474788"/>
          </a:xfrm>
          <a:ln/>
        </p:spPr>
      </p:sp>
      <p:sp>
        <p:nvSpPr>
          <p:cNvPr id="173059" name="Rectangle 3"/>
          <p:cNvSpPr>
            <a:spLocks noGrp="1" noChangeArrowheads="1"/>
          </p:cNvSpPr>
          <p:nvPr>
            <p:ph type="body" idx="1"/>
          </p:nvPr>
        </p:nvSpPr>
        <p:spPr>
          <a:xfrm>
            <a:off x="2744788" y="981075"/>
            <a:ext cx="3582987" cy="7478713"/>
          </a:xfrm>
        </p:spPr>
        <p:txBody>
          <a:bodyPr/>
          <a:lstStyle/>
          <a:p>
            <a:r>
              <a:rPr lang="en-US"/>
              <a:t>It is a good idea for the students to note down any new vocabulary (highlighted in green) in their books.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21B889-C02A-4C79-8FA1-9021F4548280}" type="slidenum">
              <a:rPr lang="en-US"/>
              <a:pPr/>
              <a:t>3</a:t>
            </a:fld>
            <a:endParaRPr lang="en-US"/>
          </a:p>
        </p:txBody>
      </p:sp>
      <p:sp>
        <p:nvSpPr>
          <p:cNvPr id="175106" name="Rectangle 2"/>
          <p:cNvSpPr>
            <a:spLocks noGrp="1" noRot="1" noChangeAspect="1" noChangeArrowheads="1" noTextEdit="1"/>
          </p:cNvSpPr>
          <p:nvPr>
            <p:ph type="sldImg"/>
          </p:nvPr>
        </p:nvSpPr>
        <p:spPr>
          <a:xfrm>
            <a:off x="388938" y="3394075"/>
            <a:ext cx="1966912" cy="1474788"/>
          </a:xfrm>
          <a:ln/>
        </p:spPr>
      </p:sp>
      <p:sp>
        <p:nvSpPr>
          <p:cNvPr id="175107" name="Rectangle 3"/>
          <p:cNvSpPr>
            <a:spLocks noGrp="1" noChangeArrowheads="1"/>
          </p:cNvSpPr>
          <p:nvPr>
            <p:ph type="body" idx="1"/>
          </p:nvPr>
        </p:nvSpPr>
        <p:spPr>
          <a:xfrm>
            <a:off x="2744788" y="981075"/>
            <a:ext cx="3582987" cy="7478713"/>
          </a:xfrm>
        </p:spPr>
        <p:txBody>
          <a:bodyPr/>
          <a:lstStyle/>
          <a:p>
            <a:r>
              <a:rPr lang="en-US"/>
              <a:t>It is important that the students understand that corals are an animal and not a plant, and that the coral you see are made up of lots of tiny little animals, called coral polyps.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DBEA2B-8F67-495B-AB97-13D698C731E7}" type="slidenum">
              <a:rPr lang="en-US"/>
              <a:pPr/>
              <a:t>4</a:t>
            </a:fld>
            <a:endParaRPr lang="en-US"/>
          </a:p>
        </p:txBody>
      </p:sp>
      <p:sp>
        <p:nvSpPr>
          <p:cNvPr id="212994" name="Rectangle 2"/>
          <p:cNvSpPr>
            <a:spLocks noGrp="1" noRot="1" noChangeAspect="1" noChangeArrowheads="1" noTextEdit="1"/>
          </p:cNvSpPr>
          <p:nvPr>
            <p:ph type="sldImg"/>
          </p:nvPr>
        </p:nvSpPr>
        <p:spPr>
          <a:xfrm>
            <a:off x="388938" y="3394075"/>
            <a:ext cx="1966912" cy="1474788"/>
          </a:xfrm>
          <a:ln/>
        </p:spPr>
      </p:sp>
      <p:sp>
        <p:nvSpPr>
          <p:cNvPr id="212995" name="Rectangle 3"/>
          <p:cNvSpPr>
            <a:spLocks noGrp="1" noChangeArrowheads="1"/>
          </p:cNvSpPr>
          <p:nvPr>
            <p:ph type="body" idx="1"/>
          </p:nvPr>
        </p:nvSpPr>
        <p:spPr>
          <a:xfrm>
            <a:off x="1068388" y="2865438"/>
            <a:ext cx="5027612" cy="5745162"/>
          </a:xfrm>
        </p:spPr>
        <p:txBody>
          <a:bodyPr/>
          <a:lstStyle/>
          <a:p>
            <a:r>
              <a:rPr lang="en-US"/>
              <a:t>Additional Notes:</a:t>
            </a:r>
          </a:p>
          <a:p>
            <a:pPr>
              <a:buFontTx/>
              <a:buChar char="-"/>
            </a:pPr>
            <a:r>
              <a:rPr lang="en-US"/>
              <a:t>Some coral reefs are over 100 million years old.</a:t>
            </a:r>
          </a:p>
          <a:p>
            <a:pPr>
              <a:buFontTx/>
              <a:buChar char="-"/>
            </a:pPr>
            <a:r>
              <a:rPr lang="en-US"/>
              <a:t>Tropical rainforests have millions of insect species and therefore have the highest biodiversity on earth.</a:t>
            </a:r>
          </a:p>
          <a:p>
            <a:pPr>
              <a:buFontTx/>
              <a:buChar char="-"/>
            </a:pPr>
            <a:r>
              <a:rPr lang="en-US"/>
              <a:t>Coral reefs have the highest biodiversity within marine ecosystems with thousands of species of fish alone and over 1000 species of corals.</a:t>
            </a:r>
          </a:p>
          <a:p>
            <a:pPr>
              <a:buFontTx/>
              <a:buChar char="-"/>
            </a:pPr>
            <a:r>
              <a:rPr lang="en-US"/>
              <a:t>Coral reefs are the largest living structures visible from outer space (the Great Barrier Reef is over 2000 km long).</a:t>
            </a:r>
          </a:p>
          <a:p>
            <a:pPr>
              <a:buFontTx/>
              <a:buChar char="-"/>
            </a:pPr>
            <a:r>
              <a:rPr lang="en-US"/>
              <a:t>Coral reefs worldwide cover an area of 284,300 square km, around 1% of the total area of the world’s oceans.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0A3CA-7122-42AB-A97B-ED61ED55EF11}" type="slidenum">
              <a:rPr lang="en-US"/>
              <a:pPr/>
              <a:t>5</a:t>
            </a:fld>
            <a:endParaRPr lang="en-US"/>
          </a:p>
        </p:txBody>
      </p:sp>
      <p:sp>
        <p:nvSpPr>
          <p:cNvPr id="215042" name="Rectangle 2"/>
          <p:cNvSpPr>
            <a:spLocks noGrp="1" noRot="1" noChangeAspect="1" noChangeArrowheads="1" noTextEdit="1"/>
          </p:cNvSpPr>
          <p:nvPr>
            <p:ph type="sldImg"/>
          </p:nvPr>
        </p:nvSpPr>
        <p:spPr>
          <a:xfrm>
            <a:off x="388938" y="3394075"/>
            <a:ext cx="1966912" cy="1474788"/>
          </a:xfrm>
          <a:ln/>
        </p:spPr>
      </p:sp>
      <p:sp>
        <p:nvSpPr>
          <p:cNvPr id="215043" name="Rectangle 3"/>
          <p:cNvSpPr>
            <a:spLocks noGrp="1" noChangeArrowheads="1"/>
          </p:cNvSpPr>
          <p:nvPr>
            <p:ph type="body" idx="1"/>
          </p:nvPr>
        </p:nvSpPr>
        <p:spPr>
          <a:xfrm>
            <a:off x="1068388" y="2865438"/>
            <a:ext cx="5027612" cy="5745162"/>
          </a:xfrm>
        </p:spPr>
        <p:txBody>
          <a:bodyPr/>
          <a:lstStyle/>
          <a:p>
            <a:r>
              <a:rPr lang="en-US" sz="1000">
                <a:latin typeface="Tahoma" pitchFamily="34" charset="0"/>
              </a:rPr>
              <a:t>Additional Notes:</a:t>
            </a:r>
          </a:p>
          <a:p>
            <a:pPr>
              <a:buFontTx/>
              <a:buChar char="•"/>
            </a:pPr>
            <a:r>
              <a:rPr lang="en-US" sz="1000">
                <a:latin typeface="Tahoma" pitchFamily="34" charset="0"/>
              </a:rPr>
              <a:t>Some large commercial fish like tuna are often associated with coral reefs in the tropics during their early life stages.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F77531-F693-4A16-A877-5B87AFA7B5AB}" type="slidenum">
              <a:rPr lang="en-US"/>
              <a:pPr/>
              <a:t>6</a:t>
            </a:fld>
            <a:endParaRPr lang="en-US"/>
          </a:p>
        </p:txBody>
      </p:sp>
      <p:sp>
        <p:nvSpPr>
          <p:cNvPr id="217090" name="Rectangle 2"/>
          <p:cNvSpPr>
            <a:spLocks noGrp="1" noRot="1" noChangeAspect="1" noChangeArrowheads="1" noTextEdit="1"/>
          </p:cNvSpPr>
          <p:nvPr>
            <p:ph type="sldImg"/>
          </p:nvPr>
        </p:nvSpPr>
        <p:spPr>
          <a:xfrm>
            <a:off x="388938" y="3394075"/>
            <a:ext cx="1966912" cy="1474788"/>
          </a:xfrm>
          <a:ln/>
        </p:spPr>
      </p:sp>
      <p:sp>
        <p:nvSpPr>
          <p:cNvPr id="217091" name="Rectangle 3"/>
          <p:cNvSpPr>
            <a:spLocks noGrp="1" noChangeArrowheads="1"/>
          </p:cNvSpPr>
          <p:nvPr>
            <p:ph type="body" idx="1"/>
          </p:nvPr>
        </p:nvSpPr>
        <p:spPr>
          <a:xfrm>
            <a:off x="1068388" y="2865438"/>
            <a:ext cx="5027612" cy="5745162"/>
          </a:xfrm>
        </p:spPr>
        <p:txBody>
          <a:bodyPr/>
          <a:lstStyle/>
          <a:p>
            <a:r>
              <a:rPr lang="en-GB" sz="1000">
                <a:latin typeface="Tahoma" pitchFamily="34" charset="0"/>
              </a:rPr>
              <a:t>Additional Notes:</a:t>
            </a:r>
          </a:p>
          <a:p>
            <a:pPr>
              <a:buFontTx/>
              <a:buChar char="-"/>
            </a:pPr>
            <a:r>
              <a:rPr lang="en-GB" sz="1000">
                <a:latin typeface="Tahoma" pitchFamily="34" charset="0"/>
              </a:rPr>
              <a:t>350 million coastal people rely directly on coral reefs for their food and survival.</a:t>
            </a:r>
          </a:p>
          <a:p>
            <a:pPr>
              <a:buFontTx/>
              <a:buChar char="-"/>
            </a:pPr>
            <a:r>
              <a:rPr lang="en-GB" sz="1000">
                <a:latin typeface="Tahoma" pitchFamily="34" charset="0"/>
              </a:rPr>
              <a:t>Coral skeletons break up into small pieces, and make up the sand of sandy beaches and even islands.</a:t>
            </a:r>
          </a:p>
          <a:p>
            <a:pPr>
              <a:buFontTx/>
              <a:buChar char="-"/>
            </a:pPr>
            <a:r>
              <a:rPr lang="en-GB" sz="1000">
                <a:latin typeface="Tahoma" pitchFamily="34" charset="0"/>
              </a:rPr>
              <a:t>Over 20 million scuba divers visit coral reefs each year.</a:t>
            </a:r>
          </a:p>
          <a:p>
            <a:pPr>
              <a:buFontTx/>
              <a:buChar char="-"/>
            </a:pPr>
            <a:r>
              <a:rPr lang="en-GB" sz="1000">
                <a:latin typeface="Tahoma" pitchFamily="34" charset="0"/>
              </a:rPr>
              <a:t>Tourism is the largest global industry, and coral reefs / tropical islands are one of the main attractions.</a:t>
            </a:r>
          </a:p>
          <a:p>
            <a:pPr>
              <a:buFontTx/>
              <a:buChar char="-"/>
            </a:pPr>
            <a:r>
              <a:rPr lang="en-GB"/>
              <a:t>The economic potential of coral reef tourism is huge. Current annual revenue is approximately 25 greater than that of fishing. In some areas, a single 2 km stretch of coral reef can bring in US$3 million in revenue compared to $15,000 from destructive fishing.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16B5B-52A5-4E83-B45B-D54A0336A706}" type="slidenum">
              <a:rPr lang="en-US"/>
              <a:pPr/>
              <a:t>7</a:t>
            </a:fld>
            <a:endParaRPr lang="en-US"/>
          </a:p>
        </p:txBody>
      </p:sp>
      <p:sp>
        <p:nvSpPr>
          <p:cNvPr id="221186" name="Rectangle 2"/>
          <p:cNvSpPr>
            <a:spLocks noGrp="1" noRot="1" noChangeAspect="1" noChangeArrowheads="1" noTextEdit="1"/>
          </p:cNvSpPr>
          <p:nvPr>
            <p:ph type="sldImg"/>
          </p:nvPr>
        </p:nvSpPr>
        <p:spPr>
          <a:xfrm>
            <a:off x="388938" y="3394075"/>
            <a:ext cx="1966912" cy="1474788"/>
          </a:xfrm>
          <a:ln/>
        </p:spPr>
      </p:sp>
      <p:sp>
        <p:nvSpPr>
          <p:cNvPr id="221187" name="Rectangle 3"/>
          <p:cNvSpPr>
            <a:spLocks noGrp="1" noChangeArrowheads="1"/>
          </p:cNvSpPr>
          <p:nvPr>
            <p:ph type="body" idx="1"/>
          </p:nvPr>
        </p:nvSpPr>
        <p:spPr>
          <a:xfrm>
            <a:off x="1068388" y="2865438"/>
            <a:ext cx="5027612" cy="5745162"/>
          </a:xfrm>
        </p:spPr>
        <p:txBody>
          <a:bodyPr/>
          <a:lstStyle/>
          <a:p>
            <a:r>
              <a:rPr lang="en-GB" sz="1000">
                <a:latin typeface="Tahoma" pitchFamily="34" charset="0"/>
                <a:ea typeface="PMingLiU" pitchFamily="18" charset="-120"/>
              </a:rPr>
              <a:t>Additional Notes:</a:t>
            </a:r>
          </a:p>
          <a:p>
            <a:r>
              <a:rPr lang="en-GB" sz="1000">
                <a:latin typeface="Tahoma" pitchFamily="34" charset="0"/>
                <a:ea typeface="PMingLiU" pitchFamily="18" charset="-120"/>
              </a:rPr>
              <a:t>What are the conditions for coral to grow?</a:t>
            </a:r>
          </a:p>
          <a:p>
            <a:pPr>
              <a:buFontTx/>
              <a:buChar char="•"/>
            </a:pPr>
            <a:r>
              <a:rPr lang="en-GB" sz="1000" b="1">
                <a:latin typeface="Tahoma" pitchFamily="34" charset="0"/>
                <a:ea typeface="PMingLiU" pitchFamily="18" charset="-120"/>
              </a:rPr>
              <a:t>Light</a:t>
            </a:r>
            <a:r>
              <a:rPr lang="en-GB" sz="1000">
                <a:latin typeface="Tahoma" pitchFamily="34" charset="0"/>
                <a:ea typeface="PMingLiU" pitchFamily="18" charset="-120"/>
              </a:rPr>
              <a:t>: </a:t>
            </a:r>
            <a:r>
              <a:rPr lang="en-GB" sz="1000">
                <a:solidFill>
                  <a:srgbClr val="000000"/>
                </a:solidFill>
                <a:latin typeface="Tahoma" pitchFamily="34" charset="0"/>
                <a:ea typeface="PMingLiU" pitchFamily="18" charset="-120"/>
              </a:rPr>
              <a:t>Reef-building corals contain single-celled algae in their tissues called zooxanthellae. The algae live in a symbiotic relationship with the coral (i.e. they are reliant on each other for their mutual </a:t>
            </a:r>
            <a:r>
              <a:rPr lang="en-GB" sz="1000">
                <a:solidFill>
                  <a:srgbClr val="000000"/>
                </a:solidFill>
                <a:latin typeface="Tahoma" pitchFamily="34" charset="0"/>
                <a:ea typeface="Arial Unicode MS" pitchFamily="34" charset="-128"/>
                <a:cs typeface="Arial Unicode MS" pitchFamily="34" charset="-128"/>
              </a:rPr>
              <a:t>survival).  The algae provide the coral with food manufactured from photosynthesis and in return the algae receive a safe home as well as nutrients from the waste created by the coral polyp. The zooxanthellae relies on light, therefore these reef-building corals are restricted to the shallow depths of coral reefs, about 60 m or 200 ft.</a:t>
            </a:r>
          </a:p>
          <a:p>
            <a:endParaRPr lang="en-GB" sz="1000">
              <a:solidFill>
                <a:srgbClr val="000000"/>
              </a:solidFill>
              <a:latin typeface="Tahoma" pitchFamily="34" charset="0"/>
              <a:ea typeface="Arial Unicode MS" pitchFamily="34" charset="-128"/>
              <a:cs typeface="Arial Unicode MS" pitchFamily="34" charset="-128"/>
            </a:endParaRPr>
          </a:p>
          <a:p>
            <a:pPr>
              <a:buFontTx/>
              <a:buChar char="•"/>
            </a:pPr>
            <a:r>
              <a:rPr lang="en-GB" sz="1000">
                <a:solidFill>
                  <a:srgbClr val="000000"/>
                </a:solidFill>
                <a:latin typeface="Tahoma" pitchFamily="34" charset="0"/>
                <a:ea typeface="PMingLiU" pitchFamily="18" charset="-120"/>
              </a:rPr>
              <a:t> </a:t>
            </a:r>
            <a:r>
              <a:rPr lang="en-GB" sz="1000" b="1">
                <a:latin typeface="Tahoma" pitchFamily="34" charset="0"/>
                <a:ea typeface="PMingLiU" pitchFamily="18" charset="-120"/>
              </a:rPr>
              <a:t>Low nutrient and clear water: </a:t>
            </a:r>
            <a:r>
              <a:rPr lang="en-AU" sz="1000">
                <a:solidFill>
                  <a:srgbClr val="000000"/>
                </a:solidFill>
                <a:latin typeface="Tahoma" pitchFamily="34" charset="0"/>
                <a:ea typeface="PMingLiU" pitchFamily="18" charset="-120"/>
              </a:rPr>
              <a:t>The numerous organisms that inhabit coral reef waters are incredibly efficient at taking up nutrients as soon as they become available from decomposing organisms or dissolved in the water column.  Nearly all nutrients are taken up by living organisms leaving the water nutrient poor and clear</a:t>
            </a:r>
            <a:r>
              <a:rPr lang="en-AU" sz="1000" b="1" i="1">
                <a:solidFill>
                  <a:srgbClr val="000000"/>
                </a:solidFill>
                <a:latin typeface="Tahoma" pitchFamily="34" charset="0"/>
                <a:ea typeface="PMingLiU" pitchFamily="18" charset="-120"/>
              </a:rPr>
              <a:t>. </a:t>
            </a:r>
            <a:r>
              <a:rPr lang="en-AU" sz="1000">
                <a:solidFill>
                  <a:srgbClr val="000000"/>
                </a:solidFill>
                <a:latin typeface="Tahoma" pitchFamily="34" charset="0"/>
                <a:ea typeface="PMingLiU" pitchFamily="18" charset="-120"/>
              </a:rPr>
              <a:t>Clear water is important to allow light to penetrate to the corals so that the zooxanthellae can photosynthesize.</a:t>
            </a:r>
          </a:p>
          <a:p>
            <a:endParaRPr lang="en-US" sz="1000">
              <a:solidFill>
                <a:srgbClr val="000000"/>
              </a:solidFill>
              <a:latin typeface="Tahoma" pitchFamily="34" charset="0"/>
              <a:ea typeface="Arial Unicode MS" pitchFamily="34" charset="-128"/>
              <a:cs typeface="Arial Unicode MS" pitchFamily="34" charset="-128"/>
            </a:endParaRPr>
          </a:p>
          <a:p>
            <a:pPr algn="just">
              <a:buFontTx/>
              <a:buChar char="•"/>
            </a:pPr>
            <a:r>
              <a:rPr lang="en-GB" sz="1000">
                <a:latin typeface="Tahoma" pitchFamily="34" charset="0"/>
                <a:ea typeface="PMingLiU" pitchFamily="18" charset="-120"/>
              </a:rPr>
              <a:t> </a:t>
            </a:r>
            <a:r>
              <a:rPr lang="en-GB" sz="1000" b="1">
                <a:latin typeface="Tahoma" pitchFamily="34" charset="0"/>
                <a:ea typeface="PMingLiU" pitchFamily="18" charset="-120"/>
              </a:rPr>
              <a:t>Salinity: </a:t>
            </a:r>
            <a:r>
              <a:rPr lang="en-GB" sz="1000">
                <a:latin typeface="Tahoma" pitchFamily="34" charset="0"/>
                <a:ea typeface="PMingLiU" pitchFamily="18" charset="-120"/>
              </a:rPr>
              <a:t>S</a:t>
            </a:r>
            <a:r>
              <a:rPr lang="en-GB" sz="1000">
                <a:solidFill>
                  <a:srgbClr val="000000"/>
                </a:solidFill>
                <a:latin typeface="Tahoma" pitchFamily="34" charset="0"/>
                <a:ea typeface="PMingLiU" pitchFamily="18" charset="-120"/>
              </a:rPr>
              <a:t>alinity of between </a:t>
            </a:r>
            <a:r>
              <a:rPr lang="en-GB" sz="1000">
                <a:solidFill>
                  <a:srgbClr val="000000"/>
                </a:solidFill>
                <a:latin typeface="Tahoma" pitchFamily="34" charset="0"/>
              </a:rPr>
              <a:t>32 – 42 ppm (parts per million) is </a:t>
            </a:r>
            <a:r>
              <a:rPr lang="en-GB" sz="1000">
                <a:solidFill>
                  <a:srgbClr val="000000"/>
                </a:solidFill>
                <a:latin typeface="Tahoma" pitchFamily="34" charset="0"/>
                <a:ea typeface="PMingLiU" pitchFamily="18" charset="-120"/>
              </a:rPr>
              <a:t>optimal for most coral reef organisms. Coral growth is reduced in areas with large freshwater inputs.</a:t>
            </a:r>
          </a:p>
          <a:p>
            <a:pPr algn="just"/>
            <a:endParaRPr lang="en-GB" sz="1000">
              <a:solidFill>
                <a:srgbClr val="000000"/>
              </a:solidFill>
              <a:latin typeface="Tahoma" pitchFamily="34" charset="0"/>
              <a:ea typeface="Arial Unicode MS" pitchFamily="34" charset="-128"/>
              <a:cs typeface="Arial Unicode MS" pitchFamily="34" charset="-128"/>
            </a:endParaRPr>
          </a:p>
          <a:p>
            <a:pPr algn="just">
              <a:buFontTx/>
              <a:buChar char="•"/>
            </a:pPr>
            <a:r>
              <a:rPr lang="en-GB" sz="1000" b="1">
                <a:solidFill>
                  <a:srgbClr val="000000"/>
                </a:solidFill>
                <a:latin typeface="Tahoma" pitchFamily="34" charset="0"/>
                <a:ea typeface="PMingLiU" pitchFamily="18" charset="-120"/>
              </a:rPr>
              <a:t> </a:t>
            </a:r>
            <a:r>
              <a:rPr lang="en-GB" sz="1000" b="1">
                <a:latin typeface="Tahoma" pitchFamily="34" charset="0"/>
                <a:ea typeface="PMingLiU" pitchFamily="18" charset="-120"/>
              </a:rPr>
              <a:t>Temperature: </a:t>
            </a:r>
            <a:r>
              <a:rPr lang="en-GB" sz="1000">
                <a:solidFill>
                  <a:srgbClr val="000000"/>
                </a:solidFill>
                <a:latin typeface="Tahoma" pitchFamily="34" charset="0"/>
              </a:rPr>
              <a:t>Optimal temperatures for tropical coral reefs range between 23° and 29°C. Some corals are adapted to survive outside this range. Some reefs have recently been discovered in deep, cold water areas, but these are different to the coral types found in shallow, tropical waters.  Excessive temperatures from 33</a:t>
            </a:r>
            <a:r>
              <a:rPr lang="en-US" sz="1000">
                <a:solidFill>
                  <a:srgbClr val="000000"/>
                </a:solidFill>
                <a:latin typeface="Tahoma" pitchFamily="34" charset="0"/>
              </a:rPr>
              <a:t>°C upwards (although this varies according to the locality and tolerance of individual corals) can cause the loss of zooxanthellae, bleaching and potentially death. </a:t>
            </a:r>
          </a:p>
          <a:p>
            <a:pPr algn="just"/>
            <a:endParaRPr lang="en-US" sz="1000">
              <a:solidFill>
                <a:srgbClr val="000000"/>
              </a:solidFill>
              <a:latin typeface="Tahoma" pitchFamily="34" charset="0"/>
              <a:ea typeface="Arial Unicode MS" pitchFamily="34" charset="-128"/>
              <a:cs typeface="Arial Unicode MS" pitchFamily="34" charset="-128"/>
            </a:endParaRPr>
          </a:p>
          <a:p>
            <a:pPr algn="just">
              <a:buFontTx/>
              <a:buChar char="•"/>
            </a:pPr>
            <a:r>
              <a:rPr lang="en-AU" sz="1000">
                <a:solidFill>
                  <a:srgbClr val="000000"/>
                </a:solidFill>
                <a:latin typeface="Tahoma" pitchFamily="34" charset="0"/>
                <a:ea typeface="PMingLiU" pitchFamily="18" charset="-120"/>
              </a:rPr>
              <a:t> </a:t>
            </a:r>
            <a:r>
              <a:rPr lang="en-AU" sz="1000" b="1">
                <a:latin typeface="Tahoma" pitchFamily="34" charset="0"/>
                <a:ea typeface="PMingLiU" pitchFamily="18" charset="-120"/>
              </a:rPr>
              <a:t>Water circulation: </a:t>
            </a:r>
            <a:r>
              <a:rPr lang="en-AU" sz="1000">
                <a:latin typeface="Tahoma" pitchFamily="34" charset="0"/>
                <a:ea typeface="PMingLiU" pitchFamily="18" charset="-120"/>
              </a:rPr>
              <a:t>Waves and currents bring in oxygenated water, prevent sediment deposition and renew the planktonic food supply. Reef development is usually greatest in areas subject to moderate wave action.</a:t>
            </a:r>
            <a:r>
              <a:rPr lang="en-GB" sz="1000">
                <a:latin typeface="Tahoma" pitchFamily="34"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4A344-2EA0-4559-854D-2389D0457EF2}" type="slidenum">
              <a:rPr lang="en-US"/>
              <a:pPr/>
              <a:t>8</a:t>
            </a:fld>
            <a:endParaRPr lang="en-US"/>
          </a:p>
        </p:txBody>
      </p:sp>
      <p:sp>
        <p:nvSpPr>
          <p:cNvPr id="209922" name="Rectangle 2"/>
          <p:cNvSpPr>
            <a:spLocks noGrp="1" noRot="1" noChangeAspect="1" noChangeArrowheads="1" noTextEdit="1"/>
          </p:cNvSpPr>
          <p:nvPr>
            <p:ph type="sldImg"/>
          </p:nvPr>
        </p:nvSpPr>
        <p:spPr>
          <a:xfrm>
            <a:off x="388938" y="3394075"/>
            <a:ext cx="1966912" cy="1474788"/>
          </a:xfrm>
          <a:ln/>
        </p:spPr>
      </p:sp>
      <p:sp>
        <p:nvSpPr>
          <p:cNvPr id="209923" name="Rectangle 3"/>
          <p:cNvSpPr>
            <a:spLocks noGrp="1" noChangeArrowheads="1"/>
          </p:cNvSpPr>
          <p:nvPr>
            <p:ph type="body" idx="1"/>
          </p:nvPr>
        </p:nvSpPr>
        <p:spPr>
          <a:xfrm>
            <a:off x="2744788" y="981075"/>
            <a:ext cx="3582987" cy="7478713"/>
          </a:xfrm>
        </p:spPr>
        <p:txBody>
          <a:bodyPr/>
          <a:lstStyle/>
          <a:p>
            <a:r>
              <a:rPr lang="en-US"/>
              <a:t>Additional Notes:</a:t>
            </a:r>
          </a:p>
          <a:p>
            <a:pPr>
              <a:buFontTx/>
              <a:buChar char="•"/>
            </a:pPr>
            <a:r>
              <a:rPr lang="en-US"/>
              <a:t>The main threat to coral reefs from climate warming is coral bleaching, however there are other threats from climate warming such as ocean acidification and rising sea levels. </a:t>
            </a:r>
          </a:p>
          <a:p>
            <a:pPr>
              <a:buFontTx/>
              <a:buChar char="•"/>
            </a:pPr>
            <a:r>
              <a:rPr lang="en-US"/>
              <a:t>Pollution from land activities such as farming and land development increases the nutrient concentration in the water. Elevated nutrient concentrations result in a range of impacts on coral communities, and under extreme situations can result in coral reef community collapse. Elevated nutrient concentrations affect corals by promoting phytoplankton growth, which in turn supports increased numbers of filter feeding organisms such as tubeworms, sponges and bivalves that compete with coral for space. Macroalgal blooms can also result under enhanced nutrient regimes and macroalgae may overgrow coral structures, out-competing coral for space and shading coral colonies to critical levels.</a:t>
            </a:r>
          </a:p>
          <a:p>
            <a:pPr>
              <a:buFontTx/>
              <a:buChar char="•"/>
            </a:pPr>
            <a:r>
              <a:rPr lang="en-US"/>
              <a:t>Sedimentation causes problems for the coral by decreasing available light and smothering the coral and other surfaces. </a:t>
            </a:r>
          </a:p>
          <a:p>
            <a:pPr>
              <a:buFontTx/>
              <a:buChar char="•"/>
            </a:pPr>
            <a:r>
              <a:rPr lang="en-US"/>
              <a:t>Over fishing removes keystone species from the coral reef ecosystem upsetting the delicate balance.</a:t>
            </a:r>
          </a:p>
          <a:p>
            <a:pPr>
              <a:buFontTx/>
              <a:buChar char="•"/>
            </a:pPr>
            <a:r>
              <a:rPr lang="en-US"/>
              <a:t>Unsustainable tourism leads to increasing pollution and damage to the coral.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188118-0F7C-4B8B-96BC-4AA276F73F41}" type="slidenum">
              <a:rPr lang="en-US"/>
              <a:pPr/>
              <a:t>15</a:t>
            </a:fld>
            <a:endParaRPr lang="en-US"/>
          </a:p>
        </p:txBody>
      </p:sp>
      <p:sp>
        <p:nvSpPr>
          <p:cNvPr id="194562" name="Rectangle 2"/>
          <p:cNvSpPr>
            <a:spLocks noGrp="1" noRot="1" noChangeAspect="1" noChangeArrowheads="1" noTextEdit="1"/>
          </p:cNvSpPr>
          <p:nvPr>
            <p:ph type="sldImg"/>
          </p:nvPr>
        </p:nvSpPr>
        <p:spPr>
          <a:xfrm>
            <a:off x="388938" y="3394075"/>
            <a:ext cx="1966912" cy="1474788"/>
          </a:xfrm>
          <a:ln/>
        </p:spPr>
      </p:sp>
      <p:sp>
        <p:nvSpPr>
          <p:cNvPr id="194563" name="Rectangle 3"/>
          <p:cNvSpPr>
            <a:spLocks noGrp="1" noChangeArrowheads="1"/>
          </p:cNvSpPr>
          <p:nvPr>
            <p:ph type="body" idx="1"/>
          </p:nvPr>
        </p:nvSpPr>
        <p:spPr>
          <a:xfrm>
            <a:off x="1068388" y="2865438"/>
            <a:ext cx="5027612" cy="5745162"/>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D88DD9E8-BECE-437E-9E9B-14AAE379DAFB}"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BC2E89F6-6A58-4F03-BD02-F56270870794}"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59444540-9B4F-4E56-AAB7-6920A4A8BC34}"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5F933DE6-6BB6-4D54-9F97-B6B519F916EE}"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GB"/>
          </a:p>
        </p:txBody>
      </p:sp>
      <p:sp>
        <p:nvSpPr>
          <p:cNvPr id="8" name="Slide Number Placeholder 7"/>
          <p:cNvSpPr>
            <a:spLocks noGrp="1"/>
          </p:cNvSpPr>
          <p:nvPr>
            <p:ph type="sldNum" sz="quarter" idx="11"/>
          </p:nvPr>
        </p:nvSpPr>
        <p:spPr>
          <a:xfrm>
            <a:off x="6553200" y="6248400"/>
            <a:ext cx="1905000" cy="457200"/>
          </a:xfrm>
        </p:spPr>
        <p:txBody>
          <a:bodyPr/>
          <a:lstStyle>
            <a:lvl1pPr>
              <a:defRPr/>
            </a:lvl1pPr>
          </a:lstStyle>
          <a:p>
            <a:fld id="{7A7DCA2A-E9D3-4C0C-9539-B63F13077FF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8D060621-968C-48BB-8F6E-76C88E34A65B}"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882CBA05-C0E4-498A-B890-51E132441982}"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E56A1536-CBD5-4C76-B1EB-85F84D8FC21F}"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Slide Number Placeholder 7"/>
          <p:cNvSpPr>
            <a:spLocks noGrp="1"/>
          </p:cNvSpPr>
          <p:nvPr>
            <p:ph type="sldNum" sz="quarter" idx="11"/>
          </p:nvPr>
        </p:nvSpPr>
        <p:spPr/>
        <p:txBody>
          <a:bodyPr/>
          <a:lstStyle>
            <a:lvl1pPr>
              <a:defRPr/>
            </a:lvl1pPr>
          </a:lstStyle>
          <a:p>
            <a:fld id="{8851E355-9997-41C9-BA64-165A073086C6}"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Slide Number Placeholder 3"/>
          <p:cNvSpPr>
            <a:spLocks noGrp="1"/>
          </p:cNvSpPr>
          <p:nvPr>
            <p:ph type="sldNum" sz="quarter" idx="11"/>
          </p:nvPr>
        </p:nvSpPr>
        <p:spPr/>
        <p:txBody>
          <a:bodyPr/>
          <a:lstStyle>
            <a:lvl1pPr>
              <a:defRPr/>
            </a:lvl1pPr>
          </a:lstStyle>
          <a:p>
            <a:fld id="{BFE871AB-8EC7-4CB0-A44B-0178AC3C48BC}"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Slide Number Placeholder 2"/>
          <p:cNvSpPr>
            <a:spLocks noGrp="1"/>
          </p:cNvSpPr>
          <p:nvPr>
            <p:ph type="sldNum" sz="quarter" idx="11"/>
          </p:nvPr>
        </p:nvSpPr>
        <p:spPr/>
        <p:txBody>
          <a:bodyPr/>
          <a:lstStyle>
            <a:lvl1pPr>
              <a:defRPr/>
            </a:lvl1pPr>
          </a:lstStyle>
          <a:p>
            <a:fld id="{1DCE5BA5-6DEE-4F90-8191-0301DDEBF38A}"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27CB1AA0-E29F-4FD3-B4B8-78A375D8624B}"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C39C91DF-0F18-4E6A-8B58-4B7E4DF3048B}"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0E5FF"/>
            </a:gs>
            <a:gs pos="100000">
              <a:srgbClr val="D0E5FF">
                <a:gamma/>
                <a:tint val="26667"/>
                <a:invGamma/>
              </a:srgbClr>
            </a:gs>
          </a:gsLst>
          <a:lin ang="5400000" scaled="1"/>
        </a:gra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385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385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GB"/>
          </a:p>
        </p:txBody>
      </p:sp>
      <p:sp>
        <p:nvSpPr>
          <p:cNvPr id="238597"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CBFA5DA6-EDB6-4648-9357-934D5E2F5339}" type="slidenum">
              <a:rPr lang="en-GB"/>
              <a:pPr/>
              <a:t>‹#›</a:t>
            </a:fld>
            <a:endParaRPr lang="en-GB"/>
          </a:p>
        </p:txBody>
      </p:sp>
      <p:sp>
        <p:nvSpPr>
          <p:cNvPr id="238598" name="Line 6"/>
          <p:cNvSpPr>
            <a:spLocks noChangeShapeType="1"/>
          </p:cNvSpPr>
          <p:nvPr/>
        </p:nvSpPr>
        <p:spPr bwMode="auto">
          <a:xfrm>
            <a:off x="0" y="6553200"/>
            <a:ext cx="9144000" cy="0"/>
          </a:xfrm>
          <a:prstGeom prst="line">
            <a:avLst/>
          </a:prstGeom>
          <a:noFill/>
          <a:ln w="38100">
            <a:solidFill>
              <a:srgbClr val="CCECFF"/>
            </a:solidFill>
            <a:round/>
            <a:headEnd/>
            <a:tailEnd/>
          </a:ln>
          <a:effectLst/>
        </p:spPr>
        <p:txBody>
          <a:bodyPr/>
          <a:lstStyle/>
          <a:p>
            <a:endParaRPr lang="en-GB"/>
          </a:p>
        </p:txBody>
      </p:sp>
      <p:sp>
        <p:nvSpPr>
          <p:cNvPr id="238599" name="Text Box 7"/>
          <p:cNvSpPr txBox="1">
            <a:spLocks noChangeArrowheads="1"/>
          </p:cNvSpPr>
          <p:nvPr/>
        </p:nvSpPr>
        <p:spPr bwMode="auto">
          <a:xfrm>
            <a:off x="3124200" y="6483350"/>
            <a:ext cx="2895600" cy="366713"/>
          </a:xfrm>
          <a:prstGeom prst="rect">
            <a:avLst/>
          </a:prstGeom>
          <a:noFill/>
          <a:ln w="9525">
            <a:noFill/>
            <a:miter lim="800000"/>
            <a:headEnd/>
            <a:tailEnd/>
          </a:ln>
          <a:effectLst/>
        </p:spPr>
        <p:txBody>
          <a:bodyPr>
            <a:spAutoFit/>
          </a:bodyPr>
          <a:lstStyle/>
          <a:p>
            <a:pPr algn="ctr" eaLnBrk="1" hangingPunct="1">
              <a:spcBef>
                <a:spcPct val="50000"/>
              </a:spcBef>
            </a:pPr>
            <a:r>
              <a:rPr lang="en-AU">
                <a:solidFill>
                  <a:srgbClr val="DFA42B"/>
                </a:solidFill>
                <a:latin typeface="Arial Narrow" pitchFamily="34" charset="0"/>
              </a:rPr>
              <a:t>www.reefcheckaustralia.org</a:t>
            </a:r>
          </a:p>
        </p:txBody>
      </p:sp>
      <p:pic>
        <p:nvPicPr>
          <p:cNvPr id="238600" name="Picture 8"/>
          <p:cNvPicPr>
            <a:picLocks noChangeAspect="1" noChangeArrowheads="1"/>
          </p:cNvPicPr>
          <p:nvPr/>
        </p:nvPicPr>
        <p:blipFill>
          <a:blip r:embed="rId15" cstate="print"/>
          <a:srcRect/>
          <a:stretch>
            <a:fillRect/>
          </a:stretch>
        </p:blipFill>
        <p:spPr bwMode="auto">
          <a:xfrm>
            <a:off x="8382000" y="76200"/>
            <a:ext cx="747713" cy="914400"/>
          </a:xfrm>
          <a:prstGeom prst="rect">
            <a:avLst/>
          </a:prstGeom>
          <a:noFill/>
        </p:spPr>
      </p:pic>
      <p:sp>
        <p:nvSpPr>
          <p:cNvPr id="238601" name="Line 9"/>
          <p:cNvSpPr>
            <a:spLocks noChangeShapeType="1"/>
          </p:cNvSpPr>
          <p:nvPr userDrawn="1"/>
        </p:nvSpPr>
        <p:spPr bwMode="auto">
          <a:xfrm>
            <a:off x="0" y="6553200"/>
            <a:ext cx="9144000" cy="0"/>
          </a:xfrm>
          <a:prstGeom prst="line">
            <a:avLst/>
          </a:prstGeom>
          <a:noFill/>
          <a:ln w="38100">
            <a:solidFill>
              <a:srgbClr val="CCECFF"/>
            </a:solidFill>
            <a:round/>
            <a:headEnd/>
            <a:tailEnd/>
          </a:ln>
          <a:effectLst/>
        </p:spPr>
        <p:txBody>
          <a:bodyPr/>
          <a:lstStyle/>
          <a:p>
            <a:endParaRPr lang="en-GB"/>
          </a:p>
        </p:txBody>
      </p:sp>
      <p:sp>
        <p:nvSpPr>
          <p:cNvPr id="238602" name="Text Box 10"/>
          <p:cNvSpPr txBox="1">
            <a:spLocks noChangeArrowheads="1"/>
          </p:cNvSpPr>
          <p:nvPr userDrawn="1"/>
        </p:nvSpPr>
        <p:spPr bwMode="auto">
          <a:xfrm>
            <a:off x="3124200" y="6483350"/>
            <a:ext cx="2895600" cy="366713"/>
          </a:xfrm>
          <a:prstGeom prst="rect">
            <a:avLst/>
          </a:prstGeom>
          <a:noFill/>
          <a:ln w="9525">
            <a:noFill/>
            <a:miter lim="800000"/>
            <a:headEnd/>
            <a:tailEnd/>
          </a:ln>
          <a:effectLst/>
        </p:spPr>
        <p:txBody>
          <a:bodyPr>
            <a:spAutoFit/>
          </a:bodyPr>
          <a:lstStyle/>
          <a:p>
            <a:pPr algn="ctr" eaLnBrk="1" hangingPunct="1">
              <a:spcBef>
                <a:spcPct val="50000"/>
              </a:spcBef>
            </a:pPr>
            <a:r>
              <a:rPr lang="en-AU">
                <a:solidFill>
                  <a:srgbClr val="DFA42B"/>
                </a:solidFill>
                <a:latin typeface="Arial Narrow" pitchFamily="34" charset="0"/>
              </a:rPr>
              <a:t>www.reefcheckaustralia.org</a:t>
            </a:r>
          </a:p>
        </p:txBody>
      </p:sp>
      <p:pic>
        <p:nvPicPr>
          <p:cNvPr id="238603" name="Picture 11"/>
          <p:cNvPicPr>
            <a:picLocks noChangeAspect="1" noChangeArrowheads="1"/>
          </p:cNvPicPr>
          <p:nvPr userDrawn="1"/>
        </p:nvPicPr>
        <p:blipFill>
          <a:blip r:embed="rId15" cstate="print"/>
          <a:srcRect/>
          <a:stretch>
            <a:fillRect/>
          </a:stretch>
        </p:blipFill>
        <p:spPr bwMode="auto">
          <a:xfrm>
            <a:off x="8382000" y="76200"/>
            <a:ext cx="747713" cy="914400"/>
          </a:xfrm>
          <a:prstGeom prst="rect">
            <a:avLst/>
          </a:prstGeom>
          <a:noFill/>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w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476250"/>
            <a:ext cx="8229600" cy="1143000"/>
          </a:xfrm>
          <a:prstGeom prst="rect">
            <a:avLst/>
          </a:prstGeom>
          <a:noFill/>
          <a:ln w="9525">
            <a:noFill/>
            <a:miter lim="800000"/>
            <a:headEnd/>
            <a:tailEnd/>
          </a:ln>
          <a:effectLst/>
        </p:spPr>
        <p:txBody>
          <a:bodyPr anchor="ctr"/>
          <a:lstStyle/>
          <a:p>
            <a:pPr algn="ctr" eaLnBrk="1" hangingPunct="1"/>
            <a:endParaRPr lang="en-AU" sz="4400" b="1">
              <a:solidFill>
                <a:srgbClr val="00CC00"/>
              </a:solidFill>
            </a:endParaRPr>
          </a:p>
        </p:txBody>
      </p:sp>
      <p:sp>
        <p:nvSpPr>
          <p:cNvPr id="72707" name="Rectangle 3"/>
          <p:cNvSpPr>
            <a:spLocks noChangeArrowheads="1"/>
          </p:cNvSpPr>
          <p:nvPr/>
        </p:nvSpPr>
        <p:spPr bwMode="auto">
          <a:xfrm>
            <a:off x="381000" y="1143000"/>
            <a:ext cx="8229600" cy="4983163"/>
          </a:xfrm>
          <a:prstGeom prst="rect">
            <a:avLst/>
          </a:prstGeom>
          <a:noFill/>
          <a:ln w="9525">
            <a:noFill/>
            <a:miter lim="800000"/>
            <a:headEnd/>
            <a:tailEnd/>
          </a:ln>
          <a:effectLst/>
        </p:spPr>
        <p:txBody>
          <a:bodyPr/>
          <a:lstStyle/>
          <a:p>
            <a:pPr marL="342900" indent="-342900" eaLnBrk="1" hangingPunct="1">
              <a:spcBef>
                <a:spcPct val="20000"/>
              </a:spcBef>
            </a:pPr>
            <a:endParaRPr lang="en-US" sz="2400">
              <a:solidFill>
                <a:srgbClr val="6183A5"/>
              </a:solidFill>
            </a:endParaRPr>
          </a:p>
          <a:p>
            <a:pPr marL="342900" indent="-342900" eaLnBrk="1" hangingPunct="1">
              <a:spcBef>
                <a:spcPct val="20000"/>
              </a:spcBef>
            </a:pPr>
            <a:endParaRPr lang="en-US" sz="2400">
              <a:solidFill>
                <a:srgbClr val="6183A5"/>
              </a:solidFill>
            </a:endParaRPr>
          </a:p>
        </p:txBody>
      </p:sp>
      <p:sp>
        <p:nvSpPr>
          <p:cNvPr id="72714" name="Text Box 10"/>
          <p:cNvSpPr txBox="1">
            <a:spLocks noChangeArrowheads="1"/>
          </p:cNvSpPr>
          <p:nvPr/>
        </p:nvSpPr>
        <p:spPr bwMode="auto">
          <a:xfrm>
            <a:off x="684213" y="4724400"/>
            <a:ext cx="7704137" cy="1403350"/>
          </a:xfrm>
          <a:prstGeom prst="rect">
            <a:avLst/>
          </a:prstGeom>
          <a:noFill/>
          <a:ln w="9525">
            <a:noFill/>
            <a:miter lim="800000"/>
            <a:headEnd/>
            <a:tailEnd/>
          </a:ln>
          <a:effectLst/>
        </p:spPr>
        <p:txBody>
          <a:bodyPr>
            <a:spAutoFit/>
          </a:bodyPr>
          <a:lstStyle/>
          <a:p>
            <a:pPr algn="ctr" eaLnBrk="1" hangingPunct="1">
              <a:spcBef>
                <a:spcPct val="50000"/>
              </a:spcBef>
            </a:pPr>
            <a:r>
              <a:rPr lang="en-US" sz="3200" b="1"/>
              <a:t>Threats and Dangers to Coral Reefs</a:t>
            </a:r>
          </a:p>
          <a:p>
            <a:pPr algn="ctr" eaLnBrk="1" hangingPunct="1">
              <a:spcBef>
                <a:spcPct val="50000"/>
              </a:spcBef>
            </a:pPr>
            <a:r>
              <a:rPr lang="en-US" sz="3600"/>
              <a:t>Reef IQ</a:t>
            </a:r>
            <a:endParaRPr lang="en-US" sz="3600" i="1"/>
          </a:p>
        </p:txBody>
      </p:sp>
      <p:pic>
        <p:nvPicPr>
          <p:cNvPr id="72715" name="Picture 11" descr="RCA_Reef IQ logo"/>
          <p:cNvPicPr>
            <a:picLocks noChangeAspect="1" noChangeArrowheads="1"/>
          </p:cNvPicPr>
          <p:nvPr/>
        </p:nvPicPr>
        <p:blipFill>
          <a:blip r:embed="rId4"/>
          <a:srcRect/>
          <a:stretch>
            <a:fillRect/>
          </a:stretch>
        </p:blipFill>
        <p:spPr bwMode="auto">
          <a:xfrm>
            <a:off x="3203575" y="1125538"/>
            <a:ext cx="2670175" cy="35591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sz="quarter"/>
          </p:nvPr>
        </p:nvSpPr>
        <p:spPr/>
        <p:txBody>
          <a:bodyPr/>
          <a:lstStyle/>
          <a:p>
            <a:r>
              <a:rPr lang="en-US" sz="3600" b="1">
                <a:solidFill>
                  <a:srgbClr val="FF3300"/>
                </a:solidFill>
                <a:latin typeface="Trebuchet MS" pitchFamily="34" charset="0"/>
              </a:rPr>
              <a:t>Threats to Coral Reefs</a:t>
            </a:r>
          </a:p>
        </p:txBody>
      </p:sp>
      <p:pic>
        <p:nvPicPr>
          <p:cNvPr id="240648" name="Picture 8" descr="HCB12"/>
          <p:cNvPicPr>
            <a:picLocks noGrp="1" noChangeAspect="1" noChangeArrowheads="1"/>
          </p:cNvPicPr>
          <p:nvPr>
            <p:ph sz="quarter" idx="1"/>
          </p:nvPr>
        </p:nvPicPr>
        <p:blipFill>
          <a:blip r:embed="rId2" cstate="print"/>
          <a:srcRect/>
          <a:stretch>
            <a:fillRect/>
          </a:stretch>
        </p:blipFill>
        <p:spPr>
          <a:xfrm>
            <a:off x="1258888" y="1628775"/>
            <a:ext cx="2641600" cy="1981200"/>
          </a:xfrm>
          <a:noFill/>
          <a:ln/>
        </p:spPr>
      </p:pic>
      <p:pic>
        <p:nvPicPr>
          <p:cNvPr id="240649" name="Picture 9" descr="15"/>
          <p:cNvPicPr>
            <a:picLocks noGrp="1" noChangeAspect="1" noChangeArrowheads="1"/>
          </p:cNvPicPr>
          <p:nvPr>
            <p:ph sz="quarter" idx="2"/>
          </p:nvPr>
        </p:nvPicPr>
        <p:blipFill>
          <a:blip r:embed="rId3" cstate="print"/>
          <a:srcRect/>
          <a:stretch>
            <a:fillRect/>
          </a:stretch>
        </p:blipFill>
        <p:spPr>
          <a:xfrm>
            <a:off x="5232400" y="1628775"/>
            <a:ext cx="2641600" cy="1981200"/>
          </a:xfrm>
          <a:noFill/>
          <a:ln/>
        </p:spPr>
      </p:pic>
      <p:pic>
        <p:nvPicPr>
          <p:cNvPr id="240650" name="Picture 10" descr="11"/>
          <p:cNvPicPr>
            <a:picLocks noGrp="1" noChangeAspect="1" noChangeArrowheads="1"/>
          </p:cNvPicPr>
          <p:nvPr>
            <p:ph sz="quarter" idx="3"/>
          </p:nvPr>
        </p:nvPicPr>
        <p:blipFill>
          <a:blip r:embed="rId4" cstate="print"/>
          <a:srcRect/>
          <a:stretch>
            <a:fillRect/>
          </a:stretch>
        </p:blipFill>
        <p:spPr>
          <a:xfrm>
            <a:off x="1258888" y="4005263"/>
            <a:ext cx="2641600" cy="1981200"/>
          </a:xfrm>
          <a:noFill/>
          <a:ln/>
        </p:spPr>
      </p:pic>
      <p:pic>
        <p:nvPicPr>
          <p:cNvPr id="240651" name="Picture 11" descr="12"/>
          <p:cNvPicPr>
            <a:picLocks noGrp="1" noChangeAspect="1" noChangeArrowheads="1"/>
          </p:cNvPicPr>
          <p:nvPr>
            <p:ph sz="quarter" idx="4"/>
          </p:nvPr>
        </p:nvPicPr>
        <p:blipFill>
          <a:blip r:embed="rId5" cstate="print"/>
          <a:srcRect/>
          <a:stretch>
            <a:fillRect/>
          </a:stretch>
        </p:blipFill>
        <p:spPr>
          <a:xfrm>
            <a:off x="5232400" y="4005263"/>
            <a:ext cx="2641600" cy="1981200"/>
          </a:xfrm>
          <a:noFill/>
          <a:ln/>
        </p:spPr>
      </p:pic>
      <p:sp>
        <p:nvSpPr>
          <p:cNvPr id="240652" name="Text Box 12"/>
          <p:cNvSpPr txBox="1">
            <a:spLocks noChangeArrowheads="1"/>
          </p:cNvSpPr>
          <p:nvPr/>
        </p:nvSpPr>
        <p:spPr bwMode="auto">
          <a:xfrm>
            <a:off x="1331913" y="3644900"/>
            <a:ext cx="2519362" cy="366713"/>
          </a:xfrm>
          <a:prstGeom prst="rect">
            <a:avLst/>
          </a:prstGeom>
          <a:noFill/>
          <a:ln w="9525">
            <a:noFill/>
            <a:miter lim="800000"/>
            <a:headEnd/>
            <a:tailEnd/>
          </a:ln>
          <a:effectLst/>
        </p:spPr>
        <p:txBody>
          <a:bodyPr>
            <a:spAutoFit/>
          </a:bodyPr>
          <a:lstStyle/>
          <a:p>
            <a:pPr>
              <a:spcBef>
                <a:spcPct val="50000"/>
              </a:spcBef>
            </a:pPr>
            <a:r>
              <a:rPr lang="en-US" b="1"/>
              <a:t>Coral</a:t>
            </a:r>
            <a:r>
              <a:rPr lang="en-US"/>
              <a:t> </a:t>
            </a:r>
            <a:r>
              <a:rPr lang="en-US" b="1"/>
              <a:t>Bleaching</a:t>
            </a:r>
          </a:p>
        </p:txBody>
      </p:sp>
      <p:sp>
        <p:nvSpPr>
          <p:cNvPr id="240653" name="Text Box 13"/>
          <p:cNvSpPr txBox="1">
            <a:spLocks noChangeArrowheads="1"/>
          </p:cNvSpPr>
          <p:nvPr/>
        </p:nvSpPr>
        <p:spPr bwMode="auto">
          <a:xfrm>
            <a:off x="5292725" y="3644900"/>
            <a:ext cx="3455988" cy="366713"/>
          </a:xfrm>
          <a:prstGeom prst="rect">
            <a:avLst/>
          </a:prstGeom>
          <a:noFill/>
          <a:ln w="9525">
            <a:noFill/>
            <a:miter lim="800000"/>
            <a:headEnd/>
            <a:tailEnd/>
          </a:ln>
          <a:effectLst/>
        </p:spPr>
        <p:txBody>
          <a:bodyPr>
            <a:spAutoFit/>
          </a:bodyPr>
          <a:lstStyle/>
          <a:p>
            <a:pPr>
              <a:spcBef>
                <a:spcPct val="50000"/>
              </a:spcBef>
            </a:pPr>
            <a:r>
              <a:rPr lang="en-US" b="1"/>
              <a:t>Coral Disease (white band)</a:t>
            </a:r>
          </a:p>
        </p:txBody>
      </p:sp>
      <p:sp>
        <p:nvSpPr>
          <p:cNvPr id="240654" name="Text Box 14"/>
          <p:cNvSpPr txBox="1">
            <a:spLocks noChangeArrowheads="1"/>
          </p:cNvSpPr>
          <p:nvPr/>
        </p:nvSpPr>
        <p:spPr bwMode="auto">
          <a:xfrm>
            <a:off x="1187450" y="6092825"/>
            <a:ext cx="2808288" cy="366713"/>
          </a:xfrm>
          <a:prstGeom prst="rect">
            <a:avLst/>
          </a:prstGeom>
          <a:noFill/>
          <a:ln w="9525">
            <a:noFill/>
            <a:miter lim="800000"/>
            <a:headEnd/>
            <a:tailEnd/>
          </a:ln>
          <a:effectLst/>
        </p:spPr>
        <p:txBody>
          <a:bodyPr>
            <a:spAutoFit/>
          </a:bodyPr>
          <a:lstStyle/>
          <a:p>
            <a:pPr>
              <a:spcBef>
                <a:spcPct val="50000"/>
              </a:spcBef>
            </a:pPr>
            <a:r>
              <a:rPr lang="en-US" b="1"/>
              <a:t>Coral physical damage</a:t>
            </a:r>
          </a:p>
        </p:txBody>
      </p:sp>
      <p:sp>
        <p:nvSpPr>
          <p:cNvPr id="240655" name="Text Box 15"/>
          <p:cNvSpPr txBox="1">
            <a:spLocks noChangeArrowheads="1"/>
          </p:cNvSpPr>
          <p:nvPr/>
        </p:nvSpPr>
        <p:spPr bwMode="auto">
          <a:xfrm>
            <a:off x="5219700" y="5949950"/>
            <a:ext cx="3673475" cy="641350"/>
          </a:xfrm>
          <a:prstGeom prst="rect">
            <a:avLst/>
          </a:prstGeom>
          <a:noFill/>
          <a:ln w="9525">
            <a:noFill/>
            <a:miter lim="800000"/>
            <a:headEnd/>
            <a:tailEnd/>
          </a:ln>
          <a:effectLst/>
        </p:spPr>
        <p:txBody>
          <a:bodyPr>
            <a:spAutoFit/>
          </a:bodyPr>
          <a:lstStyle/>
          <a:p>
            <a:pPr>
              <a:spcBef>
                <a:spcPct val="50000"/>
              </a:spcBef>
            </a:pPr>
            <a:r>
              <a:rPr lang="en-US" b="1"/>
              <a:t>Once killed coral turns to rock and rubble</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685800" y="44450"/>
            <a:ext cx="7772400" cy="1143000"/>
          </a:xfrm>
        </p:spPr>
        <p:txBody>
          <a:bodyPr/>
          <a:lstStyle/>
          <a:p>
            <a:r>
              <a:rPr lang="en-US" sz="4000">
                <a:solidFill>
                  <a:srgbClr val="FF3300"/>
                </a:solidFill>
                <a:latin typeface="Trebuchet MS" pitchFamily="34" charset="0"/>
              </a:rPr>
              <a:t>Human Impacts on Coral Reefs</a:t>
            </a:r>
          </a:p>
        </p:txBody>
      </p:sp>
      <p:sp>
        <p:nvSpPr>
          <p:cNvPr id="202756" name="Text Box 4"/>
          <p:cNvSpPr txBox="1">
            <a:spLocks noChangeArrowheads="1"/>
          </p:cNvSpPr>
          <p:nvPr/>
        </p:nvSpPr>
        <p:spPr bwMode="auto">
          <a:xfrm>
            <a:off x="3203575" y="1125538"/>
            <a:ext cx="5940425" cy="5751512"/>
          </a:xfrm>
          <a:prstGeom prst="rect">
            <a:avLst/>
          </a:prstGeom>
          <a:noFill/>
          <a:ln w="9525">
            <a:noFill/>
            <a:miter lim="800000"/>
            <a:headEnd/>
            <a:tailEnd/>
          </a:ln>
          <a:effectLst/>
        </p:spPr>
        <p:txBody>
          <a:bodyPr>
            <a:spAutoFit/>
          </a:bodyPr>
          <a:lstStyle/>
          <a:p>
            <a:pPr>
              <a:buFontTx/>
              <a:buChar char="•"/>
            </a:pPr>
            <a:r>
              <a:rPr lang="en-US" sz="2400"/>
              <a:t>Coral reefs are in serious decline globally: an estimated 30% are already severely damaged, and close to 60% may be lost by 2030.</a:t>
            </a:r>
          </a:p>
          <a:p>
            <a:pPr>
              <a:buFontTx/>
              <a:buChar char="•"/>
            </a:pPr>
            <a:endParaRPr lang="en-US" sz="2400"/>
          </a:p>
          <a:p>
            <a:pPr>
              <a:buFontTx/>
              <a:buChar char="•"/>
            </a:pPr>
            <a:r>
              <a:rPr lang="en-US" sz="2400"/>
              <a:t>Until recently, the effects of fishing and pollution from agriculture and coastal development had the most serious negative impacts on coral reefs.</a:t>
            </a:r>
          </a:p>
          <a:p>
            <a:pPr>
              <a:buFontTx/>
              <a:buChar char="•"/>
            </a:pPr>
            <a:endParaRPr lang="en-US" sz="2400"/>
          </a:p>
          <a:p>
            <a:pPr>
              <a:buFontTx/>
              <a:buChar char="•"/>
            </a:pPr>
            <a:r>
              <a:rPr lang="en-US" sz="2400"/>
              <a:t>These impacts are now being exacerbated by the effect of climate change, including coral bleaching and the emergence of coral disease. </a:t>
            </a:r>
          </a:p>
          <a:p>
            <a:pPr>
              <a:spcBef>
                <a:spcPct val="50000"/>
              </a:spcBef>
            </a:pPr>
            <a:endParaRPr lang="en-US" sz="2400"/>
          </a:p>
        </p:txBody>
      </p:sp>
      <p:sp>
        <p:nvSpPr>
          <p:cNvPr id="202757" name="Text Box 5"/>
          <p:cNvSpPr txBox="1">
            <a:spLocks noChangeArrowheads="1"/>
          </p:cNvSpPr>
          <p:nvPr/>
        </p:nvSpPr>
        <p:spPr bwMode="auto">
          <a:xfrm>
            <a:off x="179388" y="6165850"/>
            <a:ext cx="3024187"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02758" name="Rectangle 6"/>
          <p:cNvSpPr>
            <a:spLocks noChangeArrowheads="1"/>
          </p:cNvSpPr>
          <p:nvPr/>
        </p:nvSpPr>
        <p:spPr bwMode="auto">
          <a:xfrm>
            <a:off x="1187450" y="6323013"/>
            <a:ext cx="7632700" cy="274637"/>
          </a:xfrm>
          <a:prstGeom prst="rect">
            <a:avLst/>
          </a:prstGeom>
          <a:noFill/>
          <a:ln w="9525">
            <a:noFill/>
            <a:miter lim="800000"/>
            <a:headEnd/>
            <a:tailEnd/>
          </a:ln>
          <a:effectLst/>
        </p:spPr>
        <p:txBody>
          <a:bodyPr>
            <a:spAutoFit/>
          </a:bodyPr>
          <a:lstStyle/>
          <a:p>
            <a:r>
              <a:rPr lang="en-US" sz="1200" i="1"/>
              <a:t>From Hutchings, P. et al (2008) The Great Barrier Reef: Biology, Environment and Management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6852" name="Rectangle 4"/>
          <p:cNvSpPr>
            <a:spLocks noGrp="1" noChangeArrowheads="1"/>
          </p:cNvSpPr>
          <p:nvPr>
            <p:ph type="title"/>
          </p:nvPr>
        </p:nvSpPr>
        <p:spPr>
          <a:xfrm>
            <a:off x="685800" y="260350"/>
            <a:ext cx="7772400" cy="1143000"/>
          </a:xfrm>
        </p:spPr>
        <p:txBody>
          <a:bodyPr/>
          <a:lstStyle/>
          <a:p>
            <a:r>
              <a:rPr lang="en-US" sz="4000">
                <a:solidFill>
                  <a:srgbClr val="FF3300"/>
                </a:solidFill>
                <a:latin typeface="Trebuchet MS" pitchFamily="34" charset="0"/>
              </a:rPr>
              <a:t>Human Impacts on Coral Reefs</a:t>
            </a:r>
          </a:p>
        </p:txBody>
      </p:sp>
      <p:sp>
        <p:nvSpPr>
          <p:cNvPr id="206853" name="Rectangle 5"/>
          <p:cNvSpPr>
            <a:spLocks noGrp="1" noChangeArrowheads="1"/>
          </p:cNvSpPr>
          <p:nvPr>
            <p:ph type="body" idx="1"/>
          </p:nvPr>
        </p:nvSpPr>
        <p:spPr>
          <a:xfrm>
            <a:off x="2700338" y="1628775"/>
            <a:ext cx="6551612" cy="4467225"/>
          </a:xfrm>
        </p:spPr>
        <p:txBody>
          <a:bodyPr/>
          <a:lstStyle/>
          <a:p>
            <a:pPr>
              <a:lnSpc>
                <a:spcPct val="90000"/>
              </a:lnSpc>
            </a:pPr>
            <a:r>
              <a:rPr lang="en-US" sz="2400">
                <a:latin typeface="Trebuchet MS" pitchFamily="34" charset="0"/>
              </a:rPr>
              <a:t>The concept of </a:t>
            </a:r>
            <a:r>
              <a:rPr lang="en-US" sz="2400" b="1">
                <a:solidFill>
                  <a:srgbClr val="00CC00"/>
                </a:solidFill>
                <a:latin typeface="Trebuchet MS" pitchFamily="34" charset="0"/>
              </a:rPr>
              <a:t>resilience </a:t>
            </a:r>
            <a:r>
              <a:rPr lang="en-US" sz="2400">
                <a:latin typeface="Trebuchet MS" pitchFamily="34" charset="0"/>
              </a:rPr>
              <a:t>is important to understand; the capacity of coral reefs to cope with natural and human disturbances. Losing resilience means the coral is no longer able to recover from disturbances. </a:t>
            </a:r>
          </a:p>
          <a:p>
            <a:pPr>
              <a:lnSpc>
                <a:spcPct val="90000"/>
              </a:lnSpc>
            </a:pPr>
            <a:endParaRPr lang="en-US" sz="2400">
              <a:latin typeface="Trebuchet MS" pitchFamily="34" charset="0"/>
            </a:endParaRPr>
          </a:p>
          <a:p>
            <a:pPr>
              <a:lnSpc>
                <a:spcPct val="90000"/>
              </a:lnSpc>
            </a:pPr>
            <a:r>
              <a:rPr lang="en-US" sz="2400">
                <a:latin typeface="Trebuchet MS" pitchFamily="34" charset="0"/>
              </a:rPr>
              <a:t>It is important to understand that over time coral reefs have often been disturbed by natural impacts, such as cyclones, but that they often, as has been witnessed, recover from these. </a:t>
            </a:r>
          </a:p>
        </p:txBody>
      </p:sp>
      <p:sp>
        <p:nvSpPr>
          <p:cNvPr id="206854" name="Text Box 6"/>
          <p:cNvSpPr txBox="1">
            <a:spLocks noChangeArrowheads="1"/>
          </p:cNvSpPr>
          <p:nvPr/>
        </p:nvSpPr>
        <p:spPr bwMode="auto">
          <a:xfrm>
            <a:off x="1331913" y="6021388"/>
            <a:ext cx="4968875" cy="457200"/>
          </a:xfrm>
          <a:prstGeom prst="rect">
            <a:avLst/>
          </a:prstGeom>
          <a:noFill/>
          <a:ln w="9525">
            <a:noFill/>
            <a:miter lim="800000"/>
            <a:headEnd/>
            <a:tailEnd/>
          </a:ln>
          <a:effectLst/>
        </p:spPr>
        <p:txBody>
          <a:bodyPr>
            <a:spAutoFit/>
          </a:bodyPr>
          <a:lstStyle/>
          <a:p>
            <a:pPr>
              <a:spcBef>
                <a:spcPct val="50000"/>
              </a:spcBef>
            </a:pPr>
            <a:r>
              <a:rPr lang="en-US" sz="1200" i="1"/>
              <a:t>From Hutchings, P. et al (2008) The Great Barrier Reef: Biology, Environment and Management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685800" y="260350"/>
            <a:ext cx="7772400" cy="1143000"/>
          </a:xfrm>
        </p:spPr>
        <p:txBody>
          <a:bodyPr/>
          <a:lstStyle/>
          <a:p>
            <a:r>
              <a:rPr lang="en-US" sz="4000">
                <a:solidFill>
                  <a:srgbClr val="FF3300"/>
                </a:solidFill>
                <a:latin typeface="Trebuchet MS" pitchFamily="34" charset="0"/>
              </a:rPr>
              <a:t>Human Impacts on Coral Reefs</a:t>
            </a:r>
          </a:p>
        </p:txBody>
      </p:sp>
      <p:sp>
        <p:nvSpPr>
          <p:cNvPr id="205827" name="Rectangle 3"/>
          <p:cNvSpPr>
            <a:spLocks noGrp="1" noChangeArrowheads="1"/>
          </p:cNvSpPr>
          <p:nvPr>
            <p:ph type="body" idx="1"/>
          </p:nvPr>
        </p:nvSpPr>
        <p:spPr>
          <a:xfrm>
            <a:off x="2555875" y="1341438"/>
            <a:ext cx="6408738" cy="4608512"/>
          </a:xfrm>
        </p:spPr>
        <p:txBody>
          <a:bodyPr/>
          <a:lstStyle/>
          <a:p>
            <a:pPr>
              <a:lnSpc>
                <a:spcPct val="90000"/>
              </a:lnSpc>
              <a:buFontTx/>
              <a:buNone/>
            </a:pPr>
            <a:endParaRPr lang="en-US" sz="2400"/>
          </a:p>
          <a:p>
            <a:pPr>
              <a:lnSpc>
                <a:spcPct val="90000"/>
              </a:lnSpc>
            </a:pPr>
            <a:r>
              <a:rPr lang="en-US" sz="2400">
                <a:latin typeface="Trebuchet MS" pitchFamily="34" charset="0"/>
              </a:rPr>
              <a:t>Unprecedented large scale coral bleaching occurred on the GBR in 1998 and 2002. Coral disease has been steadily increasing over recent years with some scientists putting this down to rising sea temperatures.</a:t>
            </a:r>
          </a:p>
          <a:p>
            <a:pPr>
              <a:lnSpc>
                <a:spcPct val="90000"/>
              </a:lnSpc>
            </a:pPr>
            <a:endParaRPr lang="en-US" sz="2400">
              <a:latin typeface="Trebuchet MS" pitchFamily="34" charset="0"/>
            </a:endParaRPr>
          </a:p>
          <a:p>
            <a:pPr>
              <a:lnSpc>
                <a:spcPct val="90000"/>
              </a:lnSpc>
            </a:pPr>
            <a:r>
              <a:rPr lang="en-US" sz="2400">
                <a:latin typeface="Trebuchet MS" pitchFamily="34" charset="0"/>
              </a:rPr>
              <a:t>Trying to stop damage to reefs is more effective than trying to restore reefs after the damage has been done. Find ways of prevention rather than cure!</a:t>
            </a:r>
          </a:p>
        </p:txBody>
      </p:sp>
      <p:sp>
        <p:nvSpPr>
          <p:cNvPr id="205828" name="Text Box 4"/>
          <p:cNvSpPr txBox="1">
            <a:spLocks noChangeArrowheads="1"/>
          </p:cNvSpPr>
          <p:nvPr/>
        </p:nvSpPr>
        <p:spPr bwMode="auto">
          <a:xfrm>
            <a:off x="611188" y="6021388"/>
            <a:ext cx="5184775" cy="457200"/>
          </a:xfrm>
          <a:prstGeom prst="rect">
            <a:avLst/>
          </a:prstGeom>
          <a:noFill/>
          <a:ln w="9525">
            <a:noFill/>
            <a:miter lim="800000"/>
            <a:headEnd/>
            <a:tailEnd/>
          </a:ln>
          <a:effectLst/>
        </p:spPr>
        <p:txBody>
          <a:bodyPr>
            <a:spAutoFit/>
          </a:bodyPr>
          <a:lstStyle/>
          <a:p>
            <a:pPr>
              <a:spcBef>
                <a:spcPct val="50000"/>
              </a:spcBef>
            </a:pPr>
            <a:r>
              <a:rPr lang="en-US" sz="1200"/>
              <a:t>From </a:t>
            </a:r>
            <a:r>
              <a:rPr lang="en-US" sz="1200" i="1"/>
              <a:t>Hutchings, P. et al (2008) The Great Barrier Reef: Biology, Environment and Management</a:t>
            </a:r>
            <a:endParaRPr lang="en-US" sz="120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sz="3200" b="1">
                <a:solidFill>
                  <a:srgbClr val="FF3300"/>
                </a:solidFill>
                <a:latin typeface="Trebuchet MS" pitchFamily="34" charset="0"/>
              </a:rPr>
              <a:t>Some of the ways you can help protect coral reefs!</a:t>
            </a:r>
          </a:p>
        </p:txBody>
      </p:sp>
      <p:sp>
        <p:nvSpPr>
          <p:cNvPr id="192515" name="Rectangle 3"/>
          <p:cNvSpPr>
            <a:spLocks noGrp="1" noChangeArrowheads="1"/>
          </p:cNvSpPr>
          <p:nvPr>
            <p:ph type="body" idx="1"/>
          </p:nvPr>
        </p:nvSpPr>
        <p:spPr/>
        <p:txBody>
          <a:bodyPr/>
          <a:lstStyle/>
          <a:p>
            <a:pPr>
              <a:lnSpc>
                <a:spcPct val="90000"/>
              </a:lnSpc>
            </a:pPr>
            <a:r>
              <a:rPr lang="en-US" sz="2400">
                <a:latin typeface="Trebuchet MS" pitchFamily="34" charset="0"/>
              </a:rPr>
              <a:t>Only eat seafood that comes from sustainable stocks. </a:t>
            </a:r>
          </a:p>
          <a:p>
            <a:pPr>
              <a:lnSpc>
                <a:spcPct val="90000"/>
              </a:lnSpc>
            </a:pPr>
            <a:r>
              <a:rPr lang="en-US" sz="2400">
                <a:latin typeface="Trebuchet MS" pitchFamily="34" charset="0"/>
              </a:rPr>
              <a:t>Go and visit the coral reefs remembering not to damage any organisms or take anything away. </a:t>
            </a:r>
          </a:p>
          <a:p>
            <a:pPr>
              <a:lnSpc>
                <a:spcPct val="90000"/>
              </a:lnSpc>
            </a:pPr>
            <a:r>
              <a:rPr lang="en-US" sz="2400">
                <a:latin typeface="Trebuchet MS" pitchFamily="34" charset="0"/>
              </a:rPr>
              <a:t>Help reduce greenhouse emissions by cycling or walking whenever possible rather than taking the car. </a:t>
            </a:r>
          </a:p>
          <a:p>
            <a:pPr>
              <a:lnSpc>
                <a:spcPct val="90000"/>
              </a:lnSpc>
            </a:pPr>
            <a:r>
              <a:rPr lang="en-US" sz="2400">
                <a:latin typeface="Trebuchet MS" pitchFamily="34" charset="0"/>
              </a:rPr>
              <a:t>Use green bags rather than plastic bags when shopping.</a:t>
            </a:r>
          </a:p>
          <a:p>
            <a:pPr>
              <a:lnSpc>
                <a:spcPct val="90000"/>
              </a:lnSpc>
            </a:pPr>
            <a:r>
              <a:rPr lang="en-US" sz="2400">
                <a:latin typeface="Trebuchet MS" pitchFamily="34" charset="0"/>
              </a:rPr>
              <a:t>Recycle, recycle, recycle! </a:t>
            </a:r>
          </a:p>
          <a:p>
            <a:pPr>
              <a:lnSpc>
                <a:spcPct val="90000"/>
              </a:lnSpc>
              <a:buFontTx/>
              <a:buNone/>
            </a:pPr>
            <a:endParaRPr lang="en-US" sz="280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0" y="0"/>
            <a:ext cx="9296400" cy="6858000"/>
          </a:xfrm>
          <a:prstGeom prst="rect">
            <a:avLst/>
          </a:prstGeom>
          <a:gradFill rotWithShape="0">
            <a:gsLst>
              <a:gs pos="0">
                <a:srgbClr val="426FE0"/>
              </a:gs>
              <a:gs pos="100000">
                <a:srgbClr val="426FE0">
                  <a:gamma/>
                  <a:shade val="9020"/>
                  <a:invGamma/>
                </a:srgbClr>
              </a:gs>
            </a:gsLst>
            <a:lin ang="5400000" scaled="1"/>
          </a:gradFill>
          <a:ln w="9525">
            <a:solidFill>
              <a:schemeClr val="tx1"/>
            </a:solidFill>
            <a:miter lim="800000"/>
            <a:headEnd/>
            <a:tailEnd/>
          </a:ln>
          <a:effectLst/>
        </p:spPr>
        <p:txBody>
          <a:bodyPr wrap="none" anchor="ctr"/>
          <a:lstStyle/>
          <a:p>
            <a:endParaRPr lang="en-GB"/>
          </a:p>
        </p:txBody>
      </p:sp>
      <p:sp>
        <p:nvSpPr>
          <p:cNvPr id="193539" name="Line 3"/>
          <p:cNvSpPr>
            <a:spLocks noChangeShapeType="1"/>
          </p:cNvSpPr>
          <p:nvPr/>
        </p:nvSpPr>
        <p:spPr bwMode="auto">
          <a:xfrm>
            <a:off x="0" y="6553200"/>
            <a:ext cx="9144000" cy="0"/>
          </a:xfrm>
          <a:prstGeom prst="line">
            <a:avLst/>
          </a:prstGeom>
          <a:noFill/>
          <a:ln w="38100">
            <a:solidFill>
              <a:srgbClr val="CCECFF"/>
            </a:solidFill>
            <a:round/>
            <a:headEnd/>
            <a:tailEnd/>
          </a:ln>
          <a:effectLst/>
        </p:spPr>
        <p:txBody>
          <a:bodyPr/>
          <a:lstStyle/>
          <a:p>
            <a:endParaRPr lang="en-GB"/>
          </a:p>
        </p:txBody>
      </p:sp>
      <p:pic>
        <p:nvPicPr>
          <p:cNvPr id="193540" name="Picture 4"/>
          <p:cNvPicPr>
            <a:picLocks noChangeAspect="1" noChangeArrowheads="1"/>
          </p:cNvPicPr>
          <p:nvPr/>
        </p:nvPicPr>
        <p:blipFill>
          <a:blip r:embed="rId3"/>
          <a:srcRect/>
          <a:stretch>
            <a:fillRect/>
          </a:stretch>
        </p:blipFill>
        <p:spPr bwMode="auto">
          <a:xfrm>
            <a:off x="0" y="0"/>
            <a:ext cx="9296400" cy="6858000"/>
          </a:xfrm>
          <a:prstGeom prst="rect">
            <a:avLst/>
          </a:prstGeom>
          <a:noFill/>
          <a:ln w="9525">
            <a:solidFill>
              <a:srgbClr val="E2C574"/>
            </a:solidFill>
            <a:miter lim="800000"/>
            <a:headEnd/>
            <a:tailEnd/>
          </a:ln>
        </p:spPr>
      </p:pic>
      <p:sp>
        <p:nvSpPr>
          <p:cNvPr id="193541" name="Text Box 5"/>
          <p:cNvSpPr txBox="1">
            <a:spLocks noChangeArrowheads="1"/>
          </p:cNvSpPr>
          <p:nvPr/>
        </p:nvSpPr>
        <p:spPr bwMode="auto">
          <a:xfrm>
            <a:off x="4724400" y="2667000"/>
            <a:ext cx="3505200" cy="827088"/>
          </a:xfrm>
          <a:prstGeom prst="rect">
            <a:avLst/>
          </a:prstGeom>
          <a:noFill/>
          <a:ln w="9525">
            <a:noFill/>
            <a:miter lim="800000"/>
            <a:headEnd/>
            <a:tailEnd/>
          </a:ln>
          <a:effectLst/>
        </p:spPr>
        <p:txBody>
          <a:bodyPr>
            <a:spAutoFit/>
          </a:bodyPr>
          <a:lstStyle/>
          <a:p>
            <a:pPr algn="ctr" eaLnBrk="1" hangingPunct="1">
              <a:spcBef>
                <a:spcPct val="50000"/>
              </a:spcBef>
            </a:pPr>
            <a:r>
              <a:rPr lang="en-GB" sz="4800" b="1">
                <a:solidFill>
                  <a:srgbClr val="DFA42B"/>
                </a:solidFill>
                <a:latin typeface="Tahoma" pitchFamily="34" charset="0"/>
              </a:rPr>
              <a:t>THE END!</a:t>
            </a:r>
          </a:p>
        </p:txBody>
      </p:sp>
      <p:sp>
        <p:nvSpPr>
          <p:cNvPr id="193542" name="Text Box 6"/>
          <p:cNvSpPr txBox="1">
            <a:spLocks noChangeArrowheads="1"/>
          </p:cNvSpPr>
          <p:nvPr/>
        </p:nvSpPr>
        <p:spPr bwMode="auto">
          <a:xfrm>
            <a:off x="5257800" y="457200"/>
            <a:ext cx="3886200" cy="1006475"/>
          </a:xfrm>
          <a:prstGeom prst="rect">
            <a:avLst/>
          </a:prstGeom>
          <a:noFill/>
          <a:ln w="9525">
            <a:noFill/>
            <a:miter lim="800000"/>
            <a:headEnd/>
            <a:tailEnd/>
          </a:ln>
          <a:effectLst/>
        </p:spPr>
        <p:txBody>
          <a:bodyPr>
            <a:spAutoFit/>
          </a:bodyPr>
          <a:lstStyle/>
          <a:p>
            <a:pPr eaLnBrk="1" hangingPunct="1"/>
            <a:r>
              <a:rPr lang="en-GB" sz="2000">
                <a:solidFill>
                  <a:srgbClr val="D5E9FF"/>
                </a:solidFill>
                <a:latin typeface="Tahoma" pitchFamily="34" charset="0"/>
              </a:rPr>
              <a:t>These materials were produced by Reef Check Australia.</a:t>
            </a:r>
          </a:p>
          <a:p>
            <a:pPr eaLnBrk="1" hangingPunct="1"/>
            <a:endParaRPr lang="en-GB" sz="2000">
              <a:solidFill>
                <a:srgbClr val="D5E9FF"/>
              </a:solidFill>
              <a:latin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381000" y="0"/>
            <a:ext cx="8229600" cy="1143000"/>
          </a:xfrm>
          <a:prstGeom prst="rect">
            <a:avLst/>
          </a:prstGeom>
          <a:noFill/>
          <a:ln w="9525">
            <a:noFill/>
            <a:miter lim="800000"/>
            <a:headEnd/>
            <a:tailEnd/>
          </a:ln>
          <a:effectLst/>
        </p:spPr>
        <p:txBody>
          <a:bodyPr anchor="ctr"/>
          <a:lstStyle/>
          <a:p>
            <a:pPr algn="ctr" eaLnBrk="1" hangingPunct="1"/>
            <a:r>
              <a:rPr lang="en-AU" sz="4400" b="1">
                <a:solidFill>
                  <a:srgbClr val="00CC00"/>
                </a:solidFill>
              </a:rPr>
              <a:t>New Vocabulary</a:t>
            </a:r>
          </a:p>
        </p:txBody>
      </p:sp>
      <p:sp>
        <p:nvSpPr>
          <p:cNvPr id="172035" name="Rectangle 3"/>
          <p:cNvSpPr>
            <a:spLocks noChangeArrowheads="1"/>
          </p:cNvSpPr>
          <p:nvPr/>
        </p:nvSpPr>
        <p:spPr bwMode="auto">
          <a:xfrm>
            <a:off x="381000" y="1143000"/>
            <a:ext cx="8229600" cy="4983163"/>
          </a:xfrm>
          <a:prstGeom prst="rect">
            <a:avLst/>
          </a:prstGeom>
          <a:noFill/>
          <a:ln w="9525">
            <a:noFill/>
            <a:miter lim="800000"/>
            <a:headEnd/>
            <a:tailEnd/>
          </a:ln>
          <a:effectLst/>
        </p:spPr>
        <p:txBody>
          <a:bodyPr/>
          <a:lstStyle/>
          <a:p>
            <a:pPr marL="342900" indent="-342900" eaLnBrk="1" hangingPunct="1">
              <a:spcBef>
                <a:spcPct val="20000"/>
              </a:spcBef>
            </a:pPr>
            <a:r>
              <a:rPr lang="en-US" sz="2400"/>
              <a:t>New vocabulary will be highlighted in </a:t>
            </a:r>
            <a:r>
              <a:rPr lang="en-US" sz="2400" b="1">
                <a:solidFill>
                  <a:srgbClr val="00CC00"/>
                </a:solidFill>
              </a:rPr>
              <a:t>green</a:t>
            </a:r>
            <a:r>
              <a:rPr lang="en-US" sz="2400" b="1"/>
              <a:t>.</a:t>
            </a:r>
            <a:r>
              <a:rPr lang="en-US" sz="2400"/>
              <a:t> Please write down each new word for review at the end of the class.</a:t>
            </a:r>
          </a:p>
          <a:p>
            <a:pPr marL="342900" indent="-342900" eaLnBrk="1" hangingPunct="1">
              <a:spcBef>
                <a:spcPct val="20000"/>
              </a:spcBef>
            </a:pPr>
            <a:endParaRPr lang="en-US" sz="240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533400" y="0"/>
            <a:ext cx="8229600" cy="914400"/>
          </a:xfrm>
          <a:prstGeom prst="rect">
            <a:avLst/>
          </a:prstGeom>
          <a:noFill/>
          <a:ln w="9525">
            <a:noFill/>
            <a:miter lim="800000"/>
            <a:headEnd/>
            <a:tailEnd/>
          </a:ln>
          <a:effectLst/>
        </p:spPr>
        <p:txBody>
          <a:bodyPr anchor="ctr"/>
          <a:lstStyle/>
          <a:p>
            <a:pPr algn="ctr" eaLnBrk="1" hangingPunct="1"/>
            <a:r>
              <a:rPr lang="en-AU" sz="3200" b="1">
                <a:solidFill>
                  <a:srgbClr val="FF6600"/>
                </a:solidFill>
              </a:rPr>
              <a:t>What is a coral?</a:t>
            </a:r>
          </a:p>
        </p:txBody>
      </p:sp>
      <p:sp>
        <p:nvSpPr>
          <p:cNvPr id="174084" name="Rectangle 4"/>
          <p:cNvSpPr>
            <a:spLocks noChangeArrowheads="1"/>
          </p:cNvSpPr>
          <p:nvPr/>
        </p:nvSpPr>
        <p:spPr bwMode="auto">
          <a:xfrm>
            <a:off x="250825" y="2420938"/>
            <a:ext cx="4800600" cy="3887787"/>
          </a:xfrm>
          <a:prstGeom prst="rect">
            <a:avLst/>
          </a:prstGeom>
          <a:noFill/>
          <a:ln w="9525">
            <a:noFill/>
            <a:miter lim="800000"/>
            <a:headEnd/>
            <a:tailEnd/>
          </a:ln>
          <a:effectLst/>
        </p:spPr>
        <p:txBody>
          <a:bodyPr/>
          <a:lstStyle/>
          <a:p>
            <a:pPr marL="342900" indent="-342900" eaLnBrk="1" hangingPunct="1">
              <a:spcBef>
                <a:spcPct val="20000"/>
              </a:spcBef>
              <a:buFontTx/>
              <a:buChar char="•"/>
            </a:pPr>
            <a:r>
              <a:rPr lang="en-AU" sz="2000"/>
              <a:t>A plant or an animal?</a:t>
            </a:r>
          </a:p>
          <a:p>
            <a:pPr marL="342900" indent="-342900" eaLnBrk="1" hangingPunct="1">
              <a:spcBef>
                <a:spcPct val="20000"/>
              </a:spcBef>
              <a:buFontTx/>
              <a:buChar char="•"/>
            </a:pPr>
            <a:r>
              <a:rPr lang="en-AU" sz="2000"/>
              <a:t>Coral is an animal!</a:t>
            </a:r>
          </a:p>
          <a:p>
            <a:pPr marL="342900" indent="-342900" eaLnBrk="1" hangingPunct="1">
              <a:spcBef>
                <a:spcPct val="20000"/>
              </a:spcBef>
              <a:buFontTx/>
              <a:buChar char="•"/>
            </a:pPr>
            <a:r>
              <a:rPr lang="en-AU" sz="2000"/>
              <a:t>A single coral animal is called a coral</a:t>
            </a:r>
            <a:r>
              <a:rPr lang="en-AU" sz="2000">
                <a:solidFill>
                  <a:srgbClr val="6183A5"/>
                </a:solidFill>
              </a:rPr>
              <a:t> </a:t>
            </a:r>
            <a:r>
              <a:rPr lang="en-AU" sz="2000">
                <a:solidFill>
                  <a:srgbClr val="00CC00"/>
                </a:solidFill>
              </a:rPr>
              <a:t>polyp</a:t>
            </a:r>
            <a:r>
              <a:rPr lang="en-AU" sz="2000">
                <a:solidFill>
                  <a:srgbClr val="6183A5"/>
                </a:solidFill>
              </a:rPr>
              <a:t>. </a:t>
            </a:r>
          </a:p>
          <a:p>
            <a:pPr marL="342900" indent="-342900" eaLnBrk="1" hangingPunct="1">
              <a:spcBef>
                <a:spcPct val="20000"/>
              </a:spcBef>
              <a:buFontTx/>
              <a:buChar char="•"/>
            </a:pPr>
            <a:r>
              <a:rPr lang="en-AU" sz="2000"/>
              <a:t>The coral polyps live together in </a:t>
            </a:r>
            <a:r>
              <a:rPr lang="en-AU" sz="2000">
                <a:solidFill>
                  <a:srgbClr val="00CC00"/>
                </a:solidFill>
              </a:rPr>
              <a:t>colonies </a:t>
            </a:r>
            <a:r>
              <a:rPr lang="en-AU" sz="2000"/>
              <a:t>to form the vast structures of the reef. </a:t>
            </a:r>
          </a:p>
          <a:p>
            <a:pPr marL="342900" indent="-342900" eaLnBrk="1" hangingPunct="1">
              <a:spcBef>
                <a:spcPct val="20000"/>
              </a:spcBef>
              <a:buFontTx/>
              <a:buChar char="•"/>
            </a:pPr>
            <a:r>
              <a:rPr lang="en-AU" sz="2000"/>
              <a:t>Coral reefs are home to an extraordinary number of marine creatures. </a:t>
            </a:r>
          </a:p>
          <a:p>
            <a:pPr marL="342900" indent="-342900" eaLnBrk="1" hangingPunct="1">
              <a:spcBef>
                <a:spcPct val="20000"/>
              </a:spcBef>
              <a:buFontTx/>
              <a:buChar char="•"/>
            </a:pPr>
            <a:endParaRPr lang="en-AU" sz="2000"/>
          </a:p>
          <a:p>
            <a:pPr marL="342900" indent="-342900" eaLnBrk="1" hangingPunct="1">
              <a:spcBef>
                <a:spcPct val="20000"/>
              </a:spcBef>
            </a:pPr>
            <a:endParaRPr lang="en-AU" sz="2000"/>
          </a:p>
          <a:p>
            <a:pPr marL="342900" indent="-342900" eaLnBrk="1" hangingPunct="1">
              <a:spcBef>
                <a:spcPct val="20000"/>
              </a:spcBef>
            </a:pPr>
            <a:endParaRPr lang="en-AU" sz="2000"/>
          </a:p>
        </p:txBody>
      </p:sp>
      <p:sp>
        <p:nvSpPr>
          <p:cNvPr id="174085" name="AutoShape 5"/>
          <p:cNvSpPr>
            <a:spLocks/>
          </p:cNvSpPr>
          <p:nvPr/>
        </p:nvSpPr>
        <p:spPr bwMode="auto">
          <a:xfrm>
            <a:off x="323850" y="981075"/>
            <a:ext cx="2344738" cy="1016000"/>
          </a:xfrm>
          <a:prstGeom prst="callout2">
            <a:avLst>
              <a:gd name="adj1" fmla="val 9551"/>
              <a:gd name="adj2" fmla="val 103250"/>
              <a:gd name="adj3" fmla="val 9551"/>
              <a:gd name="adj4" fmla="val 183208"/>
              <a:gd name="adj5" fmla="val 165648"/>
              <a:gd name="adj6" fmla="val 266417"/>
            </a:avLst>
          </a:prstGeom>
          <a:noFill/>
          <a:ln w="9525">
            <a:solidFill>
              <a:srgbClr val="99CCFF"/>
            </a:solidFill>
            <a:miter lim="800000"/>
            <a:headEnd/>
            <a:tailEnd/>
          </a:ln>
          <a:effectLst/>
        </p:spPr>
        <p:txBody>
          <a:bodyPr>
            <a:spAutoFit/>
          </a:bodyPr>
          <a:lstStyle/>
          <a:p>
            <a:pPr eaLnBrk="1" hangingPunct="1"/>
            <a:r>
              <a:rPr lang="en-US" sz="2000"/>
              <a:t>Each one of these is an individual coral polyp</a:t>
            </a:r>
          </a:p>
        </p:txBody>
      </p:sp>
      <p:pic>
        <p:nvPicPr>
          <p:cNvPr id="174086" name="Picture 6" descr="DSCF6698"/>
          <p:cNvPicPr>
            <a:picLocks noChangeAspect="1" noChangeArrowheads="1"/>
          </p:cNvPicPr>
          <p:nvPr/>
        </p:nvPicPr>
        <p:blipFill>
          <a:blip r:embed="rId3"/>
          <a:srcRect/>
          <a:stretch>
            <a:fillRect/>
          </a:stretch>
        </p:blipFill>
        <p:spPr bwMode="auto">
          <a:xfrm>
            <a:off x="5334000" y="1052513"/>
            <a:ext cx="3276600" cy="2457450"/>
          </a:xfrm>
          <a:prstGeom prst="rect">
            <a:avLst/>
          </a:prstGeom>
          <a:noFill/>
          <a:ln w="9525">
            <a:solidFill>
              <a:srgbClr val="F6B82C"/>
            </a:solidFill>
            <a:miter lim="800000"/>
            <a:headEnd/>
            <a:tailEnd/>
          </a:ln>
        </p:spPr>
      </p:pic>
      <p:pic>
        <p:nvPicPr>
          <p:cNvPr id="174087" name="Picture 7" descr="HC_massive11"/>
          <p:cNvPicPr>
            <a:picLocks noChangeAspect="1" noChangeArrowheads="1"/>
          </p:cNvPicPr>
          <p:nvPr/>
        </p:nvPicPr>
        <p:blipFill>
          <a:blip r:embed="rId4" cstate="print"/>
          <a:srcRect/>
          <a:stretch>
            <a:fillRect/>
          </a:stretch>
        </p:blipFill>
        <p:spPr bwMode="auto">
          <a:xfrm>
            <a:off x="5364163" y="3644900"/>
            <a:ext cx="3240087" cy="2378075"/>
          </a:xfrm>
          <a:prstGeom prst="rect">
            <a:avLst/>
          </a:prstGeom>
          <a:noFill/>
          <a:ln w="9525">
            <a:solidFill>
              <a:srgbClr val="FF9900"/>
            </a:solidFill>
            <a:miter lim="800000"/>
            <a:headEnd/>
            <a:tailEnd/>
          </a:ln>
        </p:spPr>
      </p:pic>
      <p:sp>
        <p:nvSpPr>
          <p:cNvPr id="174099" name="Text Box 19"/>
          <p:cNvSpPr txBox="1">
            <a:spLocks noChangeArrowheads="1"/>
          </p:cNvSpPr>
          <p:nvPr/>
        </p:nvSpPr>
        <p:spPr bwMode="auto">
          <a:xfrm>
            <a:off x="3708400" y="5734050"/>
            <a:ext cx="1511300" cy="641350"/>
          </a:xfrm>
          <a:prstGeom prst="rect">
            <a:avLst/>
          </a:prstGeom>
          <a:noFill/>
          <a:ln w="9525">
            <a:noFill/>
            <a:miter lim="800000"/>
            <a:headEnd/>
            <a:tailEnd/>
          </a:ln>
          <a:effectLst/>
        </p:spPr>
        <p:txBody>
          <a:bodyPr>
            <a:spAutoFit/>
          </a:bodyPr>
          <a:lstStyle/>
          <a:p>
            <a:pPr>
              <a:spcBef>
                <a:spcPct val="50000"/>
              </a:spcBef>
            </a:pPr>
            <a:r>
              <a:rPr lang="en-US"/>
              <a:t>Individual coral polyps</a:t>
            </a:r>
          </a:p>
        </p:txBody>
      </p:sp>
      <p:cxnSp>
        <p:nvCxnSpPr>
          <p:cNvPr id="174102" name="AutoShape 22"/>
          <p:cNvCxnSpPr>
            <a:cxnSpLocks noChangeShapeType="1"/>
            <a:stCxn id="174099" idx="0"/>
            <a:endCxn id="0" idx="1"/>
          </p:cNvCxnSpPr>
          <p:nvPr/>
        </p:nvCxnSpPr>
        <p:spPr bwMode="auto">
          <a:xfrm flipV="1">
            <a:off x="4464050" y="4833938"/>
            <a:ext cx="900113" cy="900112"/>
          </a:xfrm>
          <a:prstGeom prst="straightConnector1">
            <a:avLst/>
          </a:prstGeom>
          <a:noFill/>
          <a:ln w="9525">
            <a:solidFill>
              <a:schemeClr val="tx1"/>
            </a:solidFill>
            <a:round/>
            <a:headEnd/>
            <a:tailEnd/>
          </a:ln>
          <a:effec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0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0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0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0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0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4085">
                                            <p:txEl>
                                              <p:pRg st="0" end="0"/>
                                            </p:txEl>
                                          </p:spTgt>
                                        </p:tgtEl>
                                        <p:attrNameLst>
                                          <p:attrName>style.visibility</p:attrName>
                                        </p:attrNameLst>
                                      </p:cBhvr>
                                      <p:to>
                                        <p:strVal val="visible"/>
                                      </p:to>
                                    </p:set>
                                    <p:anim calcmode="lin" valueType="num">
                                      <p:cBhvr additive="base">
                                        <p:cTn id="27" dur="500" fill="hold"/>
                                        <p:tgtEl>
                                          <p:spTgt spid="17408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40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74099">
                                            <p:txEl>
                                              <p:pRg st="0" end="0"/>
                                            </p:txEl>
                                          </p:spTgt>
                                        </p:tgtEl>
                                        <p:attrNameLst>
                                          <p:attrName>style.visibility</p:attrName>
                                        </p:attrNameLst>
                                      </p:cBhvr>
                                      <p:to>
                                        <p:strVal val="visible"/>
                                      </p:to>
                                    </p:set>
                                    <p:anim calcmode="lin" valueType="num">
                                      <p:cBhvr additive="base">
                                        <p:cTn id="33" dur="500" fill="hold"/>
                                        <p:tgtEl>
                                          <p:spTgt spid="174099">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5105400" y="1341438"/>
            <a:ext cx="3581400" cy="5943600"/>
          </a:xfrm>
          <a:prstGeom prst="rect">
            <a:avLst/>
          </a:prstGeom>
          <a:noFill/>
          <a:ln w="9525">
            <a:noFill/>
            <a:miter lim="800000"/>
            <a:headEnd/>
            <a:tailEnd/>
          </a:ln>
          <a:effectLst/>
        </p:spPr>
        <p:txBody>
          <a:bodyPr>
            <a:spAutoFit/>
          </a:bodyPr>
          <a:lstStyle/>
          <a:p>
            <a:pPr eaLnBrk="1" hangingPunct="1">
              <a:buFontTx/>
              <a:buChar char="•"/>
            </a:pPr>
            <a:r>
              <a:rPr lang="en-GB" sz="2400"/>
              <a:t>  </a:t>
            </a:r>
            <a:r>
              <a:rPr lang="en-GB" sz="2000"/>
              <a:t>The Great Barrier Reef is the largest system in the world and can be seen from outer space. The next largest is the Belize Barrier Reef.</a:t>
            </a:r>
          </a:p>
          <a:p>
            <a:pPr eaLnBrk="1" hangingPunct="1">
              <a:buFontTx/>
              <a:buChar char="•"/>
            </a:pPr>
            <a:endParaRPr lang="en-GB" sz="2000"/>
          </a:p>
          <a:p>
            <a:pPr eaLnBrk="1" hangingPunct="1">
              <a:buFontTx/>
              <a:buChar char="•"/>
            </a:pPr>
            <a:r>
              <a:rPr lang="en-GB" sz="2000"/>
              <a:t>Tropical coral reefs do not grow below 50m. There are however, </a:t>
            </a:r>
            <a:r>
              <a:rPr lang="en-GB" sz="2000" i="1"/>
              <a:t>deep water corals </a:t>
            </a:r>
            <a:r>
              <a:rPr lang="en-GB" sz="2000"/>
              <a:t>that tend to be stony corals and that grow at great depths in the dark, but little is known about them. </a:t>
            </a:r>
          </a:p>
          <a:p>
            <a:pPr eaLnBrk="1" hangingPunct="1"/>
            <a:endParaRPr lang="en-GB" sz="2000"/>
          </a:p>
          <a:p>
            <a:pPr eaLnBrk="1" hangingPunct="1">
              <a:buFontTx/>
              <a:buChar char="•"/>
            </a:pPr>
            <a:r>
              <a:rPr lang="en-GB" sz="2000"/>
              <a:t>Over 4000 species of fish inhabit tropical coral reefs. </a:t>
            </a:r>
          </a:p>
          <a:p>
            <a:pPr eaLnBrk="1" hangingPunct="1">
              <a:buFontTx/>
              <a:buChar char="•"/>
            </a:pPr>
            <a:endParaRPr lang="en-GB" sz="2000"/>
          </a:p>
          <a:p>
            <a:pPr eaLnBrk="1" hangingPunct="1">
              <a:buFontTx/>
              <a:buChar char="•"/>
            </a:pPr>
            <a:endParaRPr lang="en-GB" sz="2000"/>
          </a:p>
          <a:p>
            <a:pPr eaLnBrk="1" hangingPunct="1"/>
            <a:endParaRPr lang="en-GB" sz="2000"/>
          </a:p>
        </p:txBody>
      </p:sp>
      <p:sp>
        <p:nvSpPr>
          <p:cNvPr id="211971" name="Rectangle 3"/>
          <p:cNvSpPr>
            <a:spLocks noChangeArrowheads="1"/>
          </p:cNvSpPr>
          <p:nvPr/>
        </p:nvSpPr>
        <p:spPr bwMode="auto">
          <a:xfrm>
            <a:off x="457200" y="188913"/>
            <a:ext cx="8229600" cy="1143000"/>
          </a:xfrm>
          <a:prstGeom prst="rect">
            <a:avLst/>
          </a:prstGeom>
          <a:noFill/>
          <a:ln w="9525">
            <a:noFill/>
            <a:miter lim="800000"/>
            <a:headEnd/>
            <a:tailEnd/>
          </a:ln>
          <a:effectLst/>
        </p:spPr>
        <p:txBody>
          <a:bodyPr anchor="ctr"/>
          <a:lstStyle/>
          <a:p>
            <a:pPr algn="ctr" eaLnBrk="1" hangingPunct="1"/>
            <a:r>
              <a:rPr lang="en-AU" sz="3200" b="1">
                <a:solidFill>
                  <a:srgbClr val="FF3300"/>
                </a:solidFill>
              </a:rPr>
              <a:t>Interesting Coral Reef Facts</a:t>
            </a:r>
            <a:endParaRPr lang="en-AU" sz="4400">
              <a:solidFill>
                <a:srgbClr val="FF3300"/>
              </a:solidFill>
            </a:endParaRPr>
          </a:p>
        </p:txBody>
      </p:sp>
      <p:pic>
        <p:nvPicPr>
          <p:cNvPr id="211973" name="Picture 5" descr="corals"/>
          <p:cNvPicPr>
            <a:picLocks noChangeAspect="1" noChangeArrowheads="1"/>
          </p:cNvPicPr>
          <p:nvPr/>
        </p:nvPicPr>
        <p:blipFill>
          <a:blip r:embed="rId3"/>
          <a:srcRect/>
          <a:stretch>
            <a:fillRect/>
          </a:stretch>
        </p:blipFill>
        <p:spPr bwMode="auto">
          <a:xfrm>
            <a:off x="611188" y="3933825"/>
            <a:ext cx="3487737" cy="2616200"/>
          </a:xfrm>
          <a:prstGeom prst="rect">
            <a:avLst/>
          </a:prstGeom>
          <a:noFill/>
        </p:spPr>
      </p:pic>
      <p:pic>
        <p:nvPicPr>
          <p:cNvPr id="211974" name="Picture 6" descr="JShearer_CatCVR_CrowdColour"/>
          <p:cNvPicPr>
            <a:picLocks noChangeAspect="1" noChangeArrowheads="1"/>
          </p:cNvPicPr>
          <p:nvPr/>
        </p:nvPicPr>
        <p:blipFill>
          <a:blip r:embed="rId4" cstate="print"/>
          <a:srcRect/>
          <a:stretch>
            <a:fillRect/>
          </a:stretch>
        </p:blipFill>
        <p:spPr bwMode="auto">
          <a:xfrm>
            <a:off x="611188" y="1196975"/>
            <a:ext cx="3473450" cy="260508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1828800" y="342900"/>
            <a:ext cx="6092825" cy="579438"/>
          </a:xfrm>
          <a:prstGeom prst="rect">
            <a:avLst/>
          </a:prstGeom>
          <a:noFill/>
          <a:ln w="9525">
            <a:noFill/>
            <a:miter lim="800000"/>
            <a:headEnd/>
            <a:tailEnd/>
          </a:ln>
          <a:effectLst/>
        </p:spPr>
        <p:txBody>
          <a:bodyPr wrap="none">
            <a:spAutoFit/>
          </a:bodyPr>
          <a:lstStyle/>
          <a:p>
            <a:pPr eaLnBrk="1" hangingPunct="1"/>
            <a:r>
              <a:rPr lang="en-GB" sz="3200" b="1">
                <a:solidFill>
                  <a:srgbClr val="FF3300"/>
                </a:solidFill>
              </a:rPr>
              <a:t>Why are coral reefs important?</a:t>
            </a:r>
          </a:p>
        </p:txBody>
      </p:sp>
      <p:sp>
        <p:nvSpPr>
          <p:cNvPr id="214019" name="Text Box 3"/>
          <p:cNvSpPr txBox="1">
            <a:spLocks noChangeArrowheads="1"/>
          </p:cNvSpPr>
          <p:nvPr/>
        </p:nvSpPr>
        <p:spPr bwMode="auto">
          <a:xfrm>
            <a:off x="395288" y="981075"/>
            <a:ext cx="3816350" cy="2286000"/>
          </a:xfrm>
          <a:prstGeom prst="rect">
            <a:avLst/>
          </a:prstGeom>
          <a:noFill/>
          <a:ln w="9525">
            <a:noFill/>
            <a:miter lim="800000"/>
            <a:headEnd/>
            <a:tailEnd/>
          </a:ln>
          <a:effectLst/>
        </p:spPr>
        <p:txBody>
          <a:bodyPr>
            <a:spAutoFit/>
          </a:bodyPr>
          <a:lstStyle/>
          <a:p>
            <a:pPr eaLnBrk="1" hangingPunct="1">
              <a:spcBef>
                <a:spcPct val="50000"/>
              </a:spcBef>
              <a:buClr>
                <a:srgbClr val="99CCFF"/>
              </a:buClr>
              <a:buFontTx/>
              <a:buChar char="•"/>
            </a:pPr>
            <a:r>
              <a:rPr lang="en-US" sz="2400" b="1">
                <a:solidFill>
                  <a:srgbClr val="6183A5"/>
                </a:solidFill>
              </a:rPr>
              <a:t> </a:t>
            </a:r>
            <a:r>
              <a:rPr lang="en-US" sz="2000" b="1"/>
              <a:t>Habitat</a:t>
            </a:r>
            <a:r>
              <a:rPr lang="en-US" sz="2000"/>
              <a:t>:</a:t>
            </a:r>
            <a:r>
              <a:rPr lang="en-US" sz="2000" b="1"/>
              <a:t> </a:t>
            </a:r>
            <a:r>
              <a:rPr lang="en-US" sz="2000"/>
              <a:t>They are home to 33% of all known fish species.</a:t>
            </a:r>
          </a:p>
          <a:p>
            <a:pPr eaLnBrk="1" hangingPunct="1">
              <a:spcBef>
                <a:spcPct val="50000"/>
              </a:spcBef>
              <a:buClr>
                <a:srgbClr val="99CCFF"/>
              </a:buClr>
              <a:buFontTx/>
              <a:buChar char="•"/>
            </a:pPr>
            <a:r>
              <a:rPr lang="en-US" sz="2000" b="1"/>
              <a:t>Nursery</a:t>
            </a:r>
            <a:r>
              <a:rPr lang="en-US" sz="2000"/>
              <a:t>: And a nursery ground for over 25% of all marine species.</a:t>
            </a:r>
          </a:p>
          <a:p>
            <a:pPr eaLnBrk="1" hangingPunct="1">
              <a:spcBef>
                <a:spcPct val="50000"/>
              </a:spcBef>
              <a:buClr>
                <a:srgbClr val="99CCFF"/>
              </a:buClr>
            </a:pPr>
            <a:endParaRPr lang="en-US" sz="2000" b="1"/>
          </a:p>
        </p:txBody>
      </p:sp>
      <p:pic>
        <p:nvPicPr>
          <p:cNvPr id="214020" name="Picture 4" descr="crop green wrasse"/>
          <p:cNvPicPr>
            <a:picLocks noChangeAspect="1" noChangeArrowheads="1"/>
          </p:cNvPicPr>
          <p:nvPr/>
        </p:nvPicPr>
        <p:blipFill>
          <a:blip r:embed="rId3"/>
          <a:srcRect/>
          <a:stretch>
            <a:fillRect/>
          </a:stretch>
        </p:blipFill>
        <p:spPr bwMode="auto">
          <a:xfrm>
            <a:off x="4800600" y="1219200"/>
            <a:ext cx="3727450" cy="3130550"/>
          </a:xfrm>
          <a:prstGeom prst="rect">
            <a:avLst/>
          </a:prstGeom>
          <a:noFill/>
          <a:ln w="9525">
            <a:solidFill>
              <a:srgbClr val="F6B82C"/>
            </a:solidFill>
            <a:miter lim="800000"/>
            <a:headEnd/>
            <a:tailEnd/>
          </a:ln>
        </p:spPr>
      </p:pic>
      <p:pic>
        <p:nvPicPr>
          <p:cNvPr id="214021" name="Picture 5" descr="Turtle Cleaning 4"/>
          <p:cNvPicPr>
            <a:picLocks noChangeAspect="1" noChangeArrowheads="1"/>
          </p:cNvPicPr>
          <p:nvPr/>
        </p:nvPicPr>
        <p:blipFill>
          <a:blip r:embed="rId4"/>
          <a:srcRect/>
          <a:stretch>
            <a:fillRect/>
          </a:stretch>
        </p:blipFill>
        <p:spPr bwMode="auto">
          <a:xfrm>
            <a:off x="4648200" y="4724400"/>
            <a:ext cx="2089150" cy="1520825"/>
          </a:xfrm>
          <a:prstGeom prst="rect">
            <a:avLst/>
          </a:prstGeom>
          <a:noFill/>
          <a:ln w="9525">
            <a:solidFill>
              <a:srgbClr val="F6B82C"/>
            </a:solidFill>
            <a:miter lim="800000"/>
            <a:headEnd/>
            <a:tailEnd/>
          </a:ln>
        </p:spPr>
      </p:pic>
      <p:sp>
        <p:nvSpPr>
          <p:cNvPr id="214024" name="Text Box 8"/>
          <p:cNvSpPr txBox="1">
            <a:spLocks noChangeArrowheads="1"/>
          </p:cNvSpPr>
          <p:nvPr/>
        </p:nvSpPr>
        <p:spPr bwMode="auto">
          <a:xfrm>
            <a:off x="4572000" y="6024563"/>
            <a:ext cx="1184275" cy="214312"/>
          </a:xfrm>
          <a:prstGeom prst="rect">
            <a:avLst/>
          </a:prstGeom>
          <a:noFill/>
          <a:ln w="9525">
            <a:noFill/>
            <a:miter lim="800000"/>
            <a:headEnd/>
            <a:tailEnd/>
          </a:ln>
          <a:effectLst/>
        </p:spPr>
        <p:txBody>
          <a:bodyPr wrap="none">
            <a:spAutoFit/>
          </a:bodyPr>
          <a:lstStyle/>
          <a:p>
            <a:pPr eaLnBrk="1" hangingPunct="1"/>
            <a:r>
              <a:rPr lang="en-US" sz="800"/>
              <a:t>Photo by Dee Wescott</a:t>
            </a:r>
          </a:p>
        </p:txBody>
      </p:sp>
      <p:sp>
        <p:nvSpPr>
          <p:cNvPr id="214025" name="Text Box 9"/>
          <p:cNvSpPr txBox="1">
            <a:spLocks noChangeArrowheads="1"/>
          </p:cNvSpPr>
          <p:nvPr/>
        </p:nvSpPr>
        <p:spPr bwMode="auto">
          <a:xfrm>
            <a:off x="4767263" y="4221163"/>
            <a:ext cx="1865312" cy="214312"/>
          </a:xfrm>
          <a:prstGeom prst="rect">
            <a:avLst/>
          </a:prstGeom>
          <a:noFill/>
          <a:ln w="9525">
            <a:noFill/>
            <a:miter lim="800000"/>
            <a:headEnd/>
            <a:tailEnd/>
          </a:ln>
          <a:effectLst/>
        </p:spPr>
        <p:txBody>
          <a:bodyPr wrap="none">
            <a:spAutoFit/>
          </a:bodyPr>
          <a:lstStyle/>
          <a:p>
            <a:pPr eaLnBrk="1" hangingPunct="1"/>
            <a:r>
              <a:rPr lang="en-US" sz="800">
                <a:solidFill>
                  <a:srgbClr val="6183A5"/>
                </a:solidFill>
              </a:rPr>
              <a:t>Photo by MacGillivray Freeman Films</a:t>
            </a:r>
          </a:p>
        </p:txBody>
      </p:sp>
      <p:pic>
        <p:nvPicPr>
          <p:cNvPr id="214027" name="Picture 11" descr="280209Yellow 245"/>
          <p:cNvPicPr>
            <a:picLocks noChangeAspect="1" noChangeArrowheads="1"/>
          </p:cNvPicPr>
          <p:nvPr/>
        </p:nvPicPr>
        <p:blipFill>
          <a:blip r:embed="rId5" cstate="print"/>
          <a:srcRect/>
          <a:stretch>
            <a:fillRect/>
          </a:stretch>
        </p:blipFill>
        <p:spPr bwMode="auto">
          <a:xfrm>
            <a:off x="6948488" y="4724400"/>
            <a:ext cx="1990725" cy="1493838"/>
          </a:xfrm>
          <a:prstGeom prst="rect">
            <a:avLst/>
          </a:prstGeom>
          <a:noFill/>
          <a:ln w="9525">
            <a:solidFill>
              <a:srgbClr val="FFCC00"/>
            </a:solidFill>
            <a:miter lim="800000"/>
            <a:headEnd/>
            <a:tailEnd/>
          </a:ln>
        </p:spPr>
      </p:pic>
      <p:pic>
        <p:nvPicPr>
          <p:cNvPr id="214030" name="Picture 14" descr="AnimalBehaviour"/>
          <p:cNvPicPr>
            <a:picLocks noChangeAspect="1" noChangeArrowheads="1"/>
          </p:cNvPicPr>
          <p:nvPr/>
        </p:nvPicPr>
        <p:blipFill>
          <a:blip r:embed="rId6" cstate="print"/>
          <a:srcRect/>
          <a:stretch>
            <a:fillRect/>
          </a:stretch>
        </p:blipFill>
        <p:spPr bwMode="auto">
          <a:xfrm>
            <a:off x="250825" y="3313113"/>
            <a:ext cx="4149725" cy="2995612"/>
          </a:xfrm>
          <a:prstGeom prst="rect">
            <a:avLst/>
          </a:prstGeom>
          <a:noFill/>
          <a:ln w="9525">
            <a:solidFill>
              <a:srgbClr val="FFCC00"/>
            </a:solid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 calcmode="lin" valueType="num">
                                      <p:cBhvr additive="base">
                                        <p:cTn id="7" dur="500" fill="hold"/>
                                        <p:tgtEl>
                                          <p:spTgt spid="214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4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4019">
                                            <p:txEl>
                                              <p:pRg st="1" end="1"/>
                                            </p:txEl>
                                          </p:spTgt>
                                        </p:tgtEl>
                                        <p:attrNameLst>
                                          <p:attrName>style.visibility</p:attrName>
                                        </p:attrNameLst>
                                      </p:cBhvr>
                                      <p:to>
                                        <p:strVal val="visible"/>
                                      </p:to>
                                    </p:set>
                                    <p:anim calcmode="lin" valueType="num">
                                      <p:cBhvr additive="base">
                                        <p:cTn id="13" dur="500" fill="hold"/>
                                        <p:tgtEl>
                                          <p:spTgt spid="214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40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1828800" y="342900"/>
            <a:ext cx="6092825" cy="579438"/>
          </a:xfrm>
          <a:prstGeom prst="rect">
            <a:avLst/>
          </a:prstGeom>
          <a:noFill/>
          <a:ln w="9525">
            <a:noFill/>
            <a:miter lim="800000"/>
            <a:headEnd/>
            <a:tailEnd/>
          </a:ln>
          <a:effectLst/>
        </p:spPr>
        <p:txBody>
          <a:bodyPr wrap="none">
            <a:spAutoFit/>
          </a:bodyPr>
          <a:lstStyle/>
          <a:p>
            <a:pPr eaLnBrk="1" hangingPunct="1"/>
            <a:r>
              <a:rPr lang="en-GB" sz="3200" b="1">
                <a:solidFill>
                  <a:srgbClr val="FF3300"/>
                </a:solidFill>
              </a:rPr>
              <a:t>Why are coral reefs important?</a:t>
            </a:r>
          </a:p>
        </p:txBody>
      </p:sp>
      <p:sp>
        <p:nvSpPr>
          <p:cNvPr id="216067" name="Text Box 3"/>
          <p:cNvSpPr txBox="1">
            <a:spLocks noChangeArrowheads="1"/>
          </p:cNvSpPr>
          <p:nvPr/>
        </p:nvSpPr>
        <p:spPr bwMode="auto">
          <a:xfrm>
            <a:off x="250825" y="1052513"/>
            <a:ext cx="4413250" cy="5394325"/>
          </a:xfrm>
          <a:prstGeom prst="rect">
            <a:avLst/>
          </a:prstGeom>
          <a:noFill/>
          <a:ln w="9525">
            <a:noFill/>
            <a:miter lim="800000"/>
            <a:headEnd/>
            <a:tailEnd/>
          </a:ln>
          <a:effectLst/>
        </p:spPr>
        <p:txBody>
          <a:bodyPr>
            <a:spAutoFit/>
          </a:bodyPr>
          <a:lstStyle/>
          <a:p>
            <a:pPr eaLnBrk="1" hangingPunct="1">
              <a:buFontTx/>
              <a:buChar char="•"/>
            </a:pPr>
            <a:r>
              <a:rPr lang="en-US" sz="2000" b="1"/>
              <a:t>Income:</a:t>
            </a:r>
            <a:r>
              <a:rPr lang="en-US" sz="2000"/>
              <a:t> they provide millions of dollars of income annually for people living by coral reefs. </a:t>
            </a:r>
          </a:p>
          <a:p>
            <a:pPr eaLnBrk="1" hangingPunct="1"/>
            <a:endParaRPr lang="en-US" sz="2000"/>
          </a:p>
          <a:p>
            <a:pPr eaLnBrk="1" hangingPunct="1"/>
            <a:endParaRPr lang="en-US" sz="2000"/>
          </a:p>
          <a:p>
            <a:pPr eaLnBrk="1" hangingPunct="1">
              <a:buFontTx/>
              <a:buChar char="•"/>
            </a:pPr>
            <a:r>
              <a:rPr lang="en-US" sz="2000" b="1"/>
              <a:t>Medical Research</a:t>
            </a:r>
            <a:r>
              <a:rPr lang="en-US" sz="2000"/>
              <a:t>: coral reefs have the potential to be used as medical cures to treat cancer, heart disease, HIV and arthritis among others. </a:t>
            </a:r>
          </a:p>
          <a:p>
            <a:pPr eaLnBrk="1" hangingPunct="1">
              <a:buFontTx/>
              <a:buChar char="•"/>
            </a:pPr>
            <a:endParaRPr lang="en-US" sz="2000"/>
          </a:p>
          <a:p>
            <a:pPr eaLnBrk="1" hangingPunct="1"/>
            <a:endParaRPr lang="en-US" sz="2000"/>
          </a:p>
          <a:p>
            <a:pPr eaLnBrk="1" hangingPunct="1">
              <a:buFontTx/>
              <a:buChar char="•"/>
            </a:pPr>
            <a:r>
              <a:rPr lang="en-US" sz="2000"/>
              <a:t> </a:t>
            </a:r>
            <a:r>
              <a:rPr lang="en-US" sz="2000" b="1"/>
              <a:t>Protection</a:t>
            </a:r>
            <a:r>
              <a:rPr lang="en-US" sz="2000"/>
              <a:t>: they protect 20% of the world’s coast from wave erosion.</a:t>
            </a:r>
          </a:p>
          <a:p>
            <a:pPr eaLnBrk="1" hangingPunct="1"/>
            <a:endParaRPr lang="en-US" sz="2000"/>
          </a:p>
          <a:p>
            <a:pPr eaLnBrk="1" hangingPunct="1"/>
            <a:r>
              <a:rPr lang="en-US" sz="2400">
                <a:solidFill>
                  <a:srgbClr val="6183A5"/>
                </a:solidFill>
              </a:rPr>
              <a:t>  </a:t>
            </a:r>
          </a:p>
          <a:p>
            <a:pPr eaLnBrk="1" hangingPunct="1">
              <a:buFontTx/>
              <a:buChar char="•"/>
            </a:pPr>
            <a:endParaRPr lang="en-US" sz="2400">
              <a:solidFill>
                <a:srgbClr val="6183A5"/>
              </a:solidFill>
            </a:endParaRPr>
          </a:p>
        </p:txBody>
      </p:sp>
      <p:sp>
        <p:nvSpPr>
          <p:cNvPr id="216070" name="Text Box 6"/>
          <p:cNvSpPr txBox="1">
            <a:spLocks noChangeArrowheads="1"/>
          </p:cNvSpPr>
          <p:nvPr/>
        </p:nvSpPr>
        <p:spPr bwMode="auto">
          <a:xfrm>
            <a:off x="4859338" y="1031875"/>
            <a:ext cx="3744912" cy="3078163"/>
          </a:xfrm>
          <a:prstGeom prst="rect">
            <a:avLst/>
          </a:prstGeom>
          <a:noFill/>
          <a:ln w="9525">
            <a:noFill/>
            <a:miter lim="800000"/>
            <a:headEnd/>
            <a:tailEnd/>
          </a:ln>
          <a:effectLst/>
        </p:spPr>
        <p:txBody>
          <a:bodyPr>
            <a:spAutoFit/>
          </a:bodyPr>
          <a:lstStyle/>
          <a:p>
            <a:pPr eaLnBrk="1" hangingPunct="1">
              <a:buFontTx/>
              <a:buChar char="•"/>
            </a:pPr>
            <a:r>
              <a:rPr lang="en-US" sz="2000" b="1">
                <a:latin typeface="Tahoma" pitchFamily="34" charset="0"/>
              </a:rPr>
              <a:t> </a:t>
            </a:r>
            <a:r>
              <a:rPr lang="en-US" sz="2000" b="1"/>
              <a:t>Food</a:t>
            </a:r>
            <a:r>
              <a:rPr lang="en-US" sz="2000"/>
              <a:t>: they are a food source for millions of people.</a:t>
            </a:r>
          </a:p>
          <a:p>
            <a:pPr eaLnBrk="1" hangingPunct="1"/>
            <a:endParaRPr lang="en-US" sz="2000"/>
          </a:p>
          <a:p>
            <a:pPr eaLnBrk="1" hangingPunct="1"/>
            <a:endParaRPr lang="en-US" sz="2000"/>
          </a:p>
          <a:p>
            <a:pPr eaLnBrk="1" hangingPunct="1">
              <a:buFontTx/>
              <a:buChar char="•"/>
            </a:pPr>
            <a:r>
              <a:rPr lang="en-US" sz="2000"/>
              <a:t> </a:t>
            </a:r>
            <a:r>
              <a:rPr lang="en-US" sz="2000" b="1"/>
              <a:t>Tourism</a:t>
            </a:r>
            <a:r>
              <a:rPr lang="en-US" sz="2000"/>
              <a:t>: coral reefs attract tourists from all over the world. </a:t>
            </a:r>
          </a:p>
          <a:p>
            <a:pPr eaLnBrk="1" hangingPunct="1"/>
            <a:endParaRPr lang="en-US" sz="2000"/>
          </a:p>
          <a:p>
            <a:pPr eaLnBrk="1" hangingPunct="1">
              <a:spcBef>
                <a:spcPct val="50000"/>
              </a:spcBef>
            </a:pPr>
            <a:endParaRPr lang="en-US" sz="2400" b="1"/>
          </a:p>
        </p:txBody>
      </p:sp>
      <p:pic>
        <p:nvPicPr>
          <p:cNvPr id="216071" name="Picture 7" descr="Underseascape"/>
          <p:cNvPicPr>
            <a:picLocks noChangeAspect="1" noChangeArrowheads="1"/>
          </p:cNvPicPr>
          <p:nvPr/>
        </p:nvPicPr>
        <p:blipFill>
          <a:blip r:embed="rId3" cstate="print"/>
          <a:srcRect/>
          <a:stretch>
            <a:fillRect/>
          </a:stretch>
        </p:blipFill>
        <p:spPr bwMode="auto">
          <a:xfrm>
            <a:off x="4787900" y="3284538"/>
            <a:ext cx="4070350" cy="2767012"/>
          </a:xfrm>
          <a:prstGeom prst="rect">
            <a:avLst/>
          </a:prstGeom>
          <a:noFill/>
        </p:spPr>
      </p:pic>
    </p:spTree>
  </p:cSld>
  <p:clrMapOvr>
    <a:masterClrMapping/>
  </p:clrMapOvr>
  <p:transition xmlns:p14="http://schemas.microsoft.com/office/powerpoint/2010/main">
    <p:pull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checkerboard(across)">
                                      <p:cBhvr>
                                        <p:cTn id="7" dur="500"/>
                                        <p:tgtEl>
                                          <p:spTgt spid="216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6067">
                                            <p:txEl>
                                              <p:pRg st="3" end="3"/>
                                            </p:txEl>
                                          </p:spTgt>
                                        </p:tgtEl>
                                        <p:attrNameLst>
                                          <p:attrName>style.visibility</p:attrName>
                                        </p:attrNameLst>
                                      </p:cBhvr>
                                      <p:to>
                                        <p:strVal val="visible"/>
                                      </p:to>
                                    </p:set>
                                    <p:animEffect transition="in" filter="checkerboard(across)">
                                      <p:cBhvr>
                                        <p:cTn id="12" dur="500"/>
                                        <p:tgtEl>
                                          <p:spTgt spid="21606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16067">
                                            <p:txEl>
                                              <p:pRg st="6" end="6"/>
                                            </p:txEl>
                                          </p:spTgt>
                                        </p:tgtEl>
                                        <p:attrNameLst>
                                          <p:attrName>style.visibility</p:attrName>
                                        </p:attrNameLst>
                                      </p:cBhvr>
                                      <p:to>
                                        <p:strVal val="visible"/>
                                      </p:to>
                                    </p:set>
                                    <p:animEffect transition="in" filter="checkerboard(across)">
                                      <p:cBhvr>
                                        <p:cTn id="17" dur="500"/>
                                        <p:tgtEl>
                                          <p:spTgt spid="21606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6070">
                                            <p:txEl>
                                              <p:pRg st="0" end="0"/>
                                            </p:txEl>
                                          </p:spTgt>
                                        </p:tgtEl>
                                        <p:attrNameLst>
                                          <p:attrName>style.visibility</p:attrName>
                                        </p:attrNameLst>
                                      </p:cBhvr>
                                      <p:to>
                                        <p:strVal val="visible"/>
                                      </p:to>
                                    </p:set>
                                    <p:anim calcmode="lin" valueType="num">
                                      <p:cBhvr additive="base">
                                        <p:cTn id="22" dur="500" fill="hold"/>
                                        <p:tgtEl>
                                          <p:spTgt spid="216070">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60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16070">
                                            <p:txEl>
                                              <p:pRg st="3" end="3"/>
                                            </p:txEl>
                                          </p:spTgt>
                                        </p:tgtEl>
                                        <p:attrNameLst>
                                          <p:attrName>style.visibility</p:attrName>
                                        </p:attrNameLst>
                                      </p:cBhvr>
                                      <p:to>
                                        <p:strVal val="visible"/>
                                      </p:to>
                                    </p:set>
                                    <p:anim calcmode="lin" valueType="num">
                                      <p:cBhvr additive="base">
                                        <p:cTn id="28" dur="500" fill="hold"/>
                                        <p:tgtEl>
                                          <p:spTgt spid="216070">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1607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p:cNvSpPr txBox="1">
            <a:spLocks noChangeArrowheads="1"/>
          </p:cNvSpPr>
          <p:nvPr/>
        </p:nvSpPr>
        <p:spPr bwMode="auto">
          <a:xfrm>
            <a:off x="457200" y="304800"/>
            <a:ext cx="6248400" cy="1066800"/>
          </a:xfrm>
          <a:prstGeom prst="rect">
            <a:avLst/>
          </a:prstGeom>
          <a:noFill/>
          <a:ln w="9525">
            <a:noFill/>
            <a:miter lim="800000"/>
            <a:headEnd/>
            <a:tailEnd/>
          </a:ln>
          <a:effectLst/>
        </p:spPr>
        <p:txBody>
          <a:bodyPr>
            <a:spAutoFit/>
          </a:bodyPr>
          <a:lstStyle/>
          <a:p>
            <a:pPr algn="ctr" eaLnBrk="1" hangingPunct="1"/>
            <a:r>
              <a:rPr lang="en-GB" sz="3200" b="1">
                <a:solidFill>
                  <a:srgbClr val="FF3300"/>
                </a:solidFill>
              </a:rPr>
              <a:t>What is a healthy environment for coral reefs?</a:t>
            </a:r>
          </a:p>
        </p:txBody>
      </p:sp>
      <p:sp>
        <p:nvSpPr>
          <p:cNvPr id="220163" name="Text Box 3"/>
          <p:cNvSpPr txBox="1">
            <a:spLocks noChangeArrowheads="1"/>
          </p:cNvSpPr>
          <p:nvPr/>
        </p:nvSpPr>
        <p:spPr bwMode="auto">
          <a:xfrm>
            <a:off x="250825" y="1557338"/>
            <a:ext cx="4419600" cy="1917700"/>
          </a:xfrm>
          <a:prstGeom prst="rect">
            <a:avLst/>
          </a:prstGeom>
          <a:noFill/>
          <a:ln w="9525">
            <a:noFill/>
            <a:miter lim="800000"/>
            <a:headEnd/>
            <a:tailEnd/>
          </a:ln>
          <a:effectLst/>
        </p:spPr>
        <p:txBody>
          <a:bodyPr>
            <a:spAutoFit/>
          </a:bodyPr>
          <a:lstStyle/>
          <a:p>
            <a:pPr eaLnBrk="1" hangingPunct="1">
              <a:buFontTx/>
              <a:buChar char="•"/>
            </a:pPr>
            <a:r>
              <a:rPr lang="en-GB" sz="2400"/>
              <a:t> Sunlight</a:t>
            </a:r>
          </a:p>
          <a:p>
            <a:pPr eaLnBrk="1" hangingPunct="1">
              <a:buFontTx/>
              <a:buChar char="•"/>
            </a:pPr>
            <a:r>
              <a:rPr lang="en-GB" sz="2400"/>
              <a:t> Water circulation</a:t>
            </a:r>
          </a:p>
          <a:p>
            <a:pPr eaLnBrk="1" hangingPunct="1">
              <a:buFontTx/>
              <a:buChar char="•"/>
            </a:pPr>
            <a:r>
              <a:rPr lang="en-GB" sz="2400"/>
              <a:t> Low </a:t>
            </a:r>
            <a:r>
              <a:rPr lang="en-GB" sz="2400">
                <a:solidFill>
                  <a:srgbClr val="00CC00"/>
                </a:solidFill>
              </a:rPr>
              <a:t>nutrient</a:t>
            </a:r>
            <a:r>
              <a:rPr lang="en-GB" sz="2400"/>
              <a:t>, clear water</a:t>
            </a:r>
          </a:p>
          <a:p>
            <a:pPr eaLnBrk="1" hangingPunct="1">
              <a:buFontTx/>
              <a:buChar char="•"/>
            </a:pPr>
            <a:r>
              <a:rPr lang="en-GB" sz="2400"/>
              <a:t> Water temperature 18-29 ºC </a:t>
            </a:r>
          </a:p>
          <a:p>
            <a:pPr eaLnBrk="1" hangingPunct="1">
              <a:buFontTx/>
              <a:buChar char="•"/>
            </a:pPr>
            <a:r>
              <a:rPr lang="en-GB" sz="2400"/>
              <a:t> A certain </a:t>
            </a:r>
            <a:r>
              <a:rPr lang="en-GB" sz="2400">
                <a:solidFill>
                  <a:srgbClr val="00CC00"/>
                </a:solidFill>
              </a:rPr>
              <a:t>salinity</a:t>
            </a:r>
          </a:p>
        </p:txBody>
      </p:sp>
      <p:sp>
        <p:nvSpPr>
          <p:cNvPr id="220164" name="Rectangle 4"/>
          <p:cNvSpPr>
            <a:spLocks noChangeArrowheads="1"/>
          </p:cNvSpPr>
          <p:nvPr/>
        </p:nvSpPr>
        <p:spPr bwMode="auto">
          <a:xfrm>
            <a:off x="179388" y="4581525"/>
            <a:ext cx="5440362" cy="914400"/>
          </a:xfrm>
          <a:prstGeom prst="rect">
            <a:avLst/>
          </a:prstGeom>
          <a:noFill/>
          <a:ln w="9525">
            <a:noFill/>
            <a:miter lim="800000"/>
            <a:headEnd/>
            <a:tailEnd/>
          </a:ln>
          <a:effectLst/>
        </p:spPr>
        <p:txBody>
          <a:bodyPr>
            <a:spAutoFit/>
          </a:bodyPr>
          <a:lstStyle/>
          <a:p>
            <a:pPr eaLnBrk="1" hangingPunct="1">
              <a:spcBef>
                <a:spcPct val="50000"/>
              </a:spcBef>
              <a:buFontTx/>
              <a:buChar char="•"/>
            </a:pPr>
            <a:endParaRPr lang="en-GB" sz="2400">
              <a:solidFill>
                <a:srgbClr val="99CCFF"/>
              </a:solidFill>
            </a:endParaRPr>
          </a:p>
          <a:p>
            <a:pPr eaLnBrk="1" hangingPunct="1">
              <a:spcBef>
                <a:spcPct val="50000"/>
              </a:spcBef>
            </a:pPr>
            <a:endParaRPr lang="en-GB" sz="2000" i="1">
              <a:solidFill>
                <a:srgbClr val="CCFFFF"/>
              </a:solidFill>
            </a:endParaRPr>
          </a:p>
        </p:txBody>
      </p:sp>
      <p:pic>
        <p:nvPicPr>
          <p:cNvPr id="220168" name="Picture 8" descr="IMG_1412"/>
          <p:cNvPicPr>
            <a:picLocks noChangeAspect="1" noChangeArrowheads="1"/>
          </p:cNvPicPr>
          <p:nvPr/>
        </p:nvPicPr>
        <p:blipFill>
          <a:blip r:embed="rId3" cstate="print"/>
          <a:srcRect/>
          <a:stretch>
            <a:fillRect/>
          </a:stretch>
        </p:blipFill>
        <p:spPr bwMode="auto">
          <a:xfrm>
            <a:off x="684213" y="3789363"/>
            <a:ext cx="3124200" cy="2343150"/>
          </a:xfrm>
          <a:prstGeom prst="rect">
            <a:avLst/>
          </a:prstGeom>
          <a:noFill/>
          <a:ln w="9525">
            <a:solidFill>
              <a:srgbClr val="FFCC00"/>
            </a:solidFill>
            <a:miter lim="800000"/>
            <a:headEnd/>
            <a:tailEnd/>
          </a:ln>
        </p:spPr>
      </p:pic>
      <p:pic>
        <p:nvPicPr>
          <p:cNvPr id="220169" name="Picture 9" descr="challenger coral11 05"/>
          <p:cNvPicPr>
            <a:picLocks noChangeAspect="1" noChangeArrowheads="1"/>
          </p:cNvPicPr>
          <p:nvPr/>
        </p:nvPicPr>
        <p:blipFill>
          <a:blip r:embed="rId4" cstate="print"/>
          <a:srcRect/>
          <a:stretch>
            <a:fillRect/>
          </a:stretch>
        </p:blipFill>
        <p:spPr bwMode="auto">
          <a:xfrm>
            <a:off x="4859338" y="1484313"/>
            <a:ext cx="3951287" cy="2962275"/>
          </a:xfrm>
          <a:prstGeom prst="rect">
            <a:avLst/>
          </a:prstGeom>
          <a:noFill/>
          <a:ln w="9525">
            <a:solidFill>
              <a:srgbClr val="FFCC00"/>
            </a:solidFill>
            <a:miter lim="800000"/>
            <a:headEnd/>
            <a:tailEnd/>
          </a:ln>
        </p:spPr>
      </p:pic>
      <p:sp>
        <p:nvSpPr>
          <p:cNvPr id="220170" name="Text Box 10"/>
          <p:cNvSpPr txBox="1">
            <a:spLocks noChangeArrowheads="1"/>
          </p:cNvSpPr>
          <p:nvPr/>
        </p:nvSpPr>
        <p:spPr bwMode="auto">
          <a:xfrm>
            <a:off x="4067175" y="5451475"/>
            <a:ext cx="3240088" cy="641350"/>
          </a:xfrm>
          <a:prstGeom prst="rect">
            <a:avLst/>
          </a:prstGeom>
          <a:noFill/>
          <a:ln w="9525">
            <a:noFill/>
            <a:miter lim="800000"/>
            <a:headEnd/>
            <a:tailEnd/>
          </a:ln>
          <a:effectLst/>
        </p:spPr>
        <p:txBody>
          <a:bodyPr>
            <a:spAutoFit/>
          </a:bodyPr>
          <a:lstStyle/>
          <a:p>
            <a:pPr>
              <a:spcBef>
                <a:spcPct val="50000"/>
              </a:spcBef>
            </a:pPr>
            <a:r>
              <a:rPr lang="en-US"/>
              <a:t>A puffer fish puffed up when threatened! </a:t>
            </a:r>
          </a:p>
        </p:txBody>
      </p:sp>
      <p:sp>
        <p:nvSpPr>
          <p:cNvPr id="220173" name="Text Box 13"/>
          <p:cNvSpPr txBox="1">
            <a:spLocks noChangeArrowheads="1"/>
          </p:cNvSpPr>
          <p:nvPr/>
        </p:nvSpPr>
        <p:spPr bwMode="auto">
          <a:xfrm>
            <a:off x="5148263" y="4508500"/>
            <a:ext cx="3527425" cy="366713"/>
          </a:xfrm>
          <a:prstGeom prst="rect">
            <a:avLst/>
          </a:prstGeom>
          <a:noFill/>
          <a:ln w="9525">
            <a:noFill/>
            <a:miter lim="800000"/>
            <a:headEnd/>
            <a:tailEnd/>
          </a:ln>
          <a:effectLst/>
        </p:spPr>
        <p:txBody>
          <a:bodyPr>
            <a:spAutoFit/>
          </a:bodyPr>
          <a:lstStyle/>
          <a:p>
            <a:pPr>
              <a:spcBef>
                <a:spcPct val="50000"/>
              </a:spcBef>
            </a:pPr>
            <a:r>
              <a:rPr lang="en-US"/>
              <a:t>The Great Barrier Reef</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 calcmode="lin" valueType="num">
                                      <p:cBhvr additive="base">
                                        <p:cTn id="7" dur="500" fill="hold"/>
                                        <p:tgtEl>
                                          <p:spTgt spid="2201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01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0163">
                                            <p:txEl>
                                              <p:pRg st="1" end="1"/>
                                            </p:txEl>
                                          </p:spTgt>
                                        </p:tgtEl>
                                        <p:attrNameLst>
                                          <p:attrName>style.visibility</p:attrName>
                                        </p:attrNameLst>
                                      </p:cBhvr>
                                      <p:to>
                                        <p:strVal val="visible"/>
                                      </p:to>
                                    </p:set>
                                    <p:anim calcmode="lin" valueType="num">
                                      <p:cBhvr additive="base">
                                        <p:cTn id="13" dur="500" fill="hold"/>
                                        <p:tgtEl>
                                          <p:spTgt spid="2201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01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0163">
                                            <p:txEl>
                                              <p:pRg st="2" end="2"/>
                                            </p:txEl>
                                          </p:spTgt>
                                        </p:tgtEl>
                                        <p:attrNameLst>
                                          <p:attrName>style.visibility</p:attrName>
                                        </p:attrNameLst>
                                      </p:cBhvr>
                                      <p:to>
                                        <p:strVal val="visible"/>
                                      </p:to>
                                    </p:set>
                                    <p:anim calcmode="lin" valueType="num">
                                      <p:cBhvr additive="base">
                                        <p:cTn id="19" dur="500" fill="hold"/>
                                        <p:tgtEl>
                                          <p:spTgt spid="2201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01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0163">
                                            <p:txEl>
                                              <p:pRg st="3" end="3"/>
                                            </p:txEl>
                                          </p:spTgt>
                                        </p:tgtEl>
                                        <p:attrNameLst>
                                          <p:attrName>style.visibility</p:attrName>
                                        </p:attrNameLst>
                                      </p:cBhvr>
                                      <p:to>
                                        <p:strVal val="visible"/>
                                      </p:to>
                                    </p:set>
                                    <p:anim calcmode="lin" valueType="num">
                                      <p:cBhvr additive="base">
                                        <p:cTn id="25" dur="500" fill="hold"/>
                                        <p:tgtEl>
                                          <p:spTgt spid="2201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01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0163">
                                            <p:txEl>
                                              <p:pRg st="4" end="4"/>
                                            </p:txEl>
                                          </p:spTgt>
                                        </p:tgtEl>
                                        <p:attrNameLst>
                                          <p:attrName>style.visibility</p:attrName>
                                        </p:attrNameLst>
                                      </p:cBhvr>
                                      <p:to>
                                        <p:strVal val="visible"/>
                                      </p:to>
                                    </p:set>
                                    <p:anim calcmode="lin" valueType="num">
                                      <p:cBhvr additive="base">
                                        <p:cTn id="31" dur="500" fill="hold"/>
                                        <p:tgtEl>
                                          <p:spTgt spid="2201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01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935038" y="622300"/>
            <a:ext cx="7275512" cy="1081088"/>
          </a:xfrm>
        </p:spPr>
        <p:txBody>
          <a:bodyPr/>
          <a:lstStyle/>
          <a:p>
            <a:r>
              <a:rPr lang="en-US" sz="3200" b="1">
                <a:solidFill>
                  <a:srgbClr val="FF3300"/>
                </a:solidFill>
                <a:latin typeface="Trebuchet MS" pitchFamily="34" charset="0"/>
              </a:rPr>
              <a:t>What are the man-made threats to coral reefs?</a:t>
            </a:r>
          </a:p>
        </p:txBody>
      </p:sp>
      <p:sp>
        <p:nvSpPr>
          <p:cNvPr id="208899" name="Rectangle 3"/>
          <p:cNvSpPr>
            <a:spLocks noGrp="1" noChangeArrowheads="1"/>
          </p:cNvSpPr>
          <p:nvPr>
            <p:ph type="body" sz="half" idx="1"/>
          </p:nvPr>
        </p:nvSpPr>
        <p:spPr>
          <a:xfrm>
            <a:off x="685800" y="1843088"/>
            <a:ext cx="3810000" cy="4322762"/>
          </a:xfrm>
        </p:spPr>
        <p:txBody>
          <a:bodyPr/>
          <a:lstStyle/>
          <a:p>
            <a:r>
              <a:rPr lang="en-US" sz="2000" b="1">
                <a:latin typeface="Trebuchet MS" pitchFamily="34" charset="0"/>
              </a:rPr>
              <a:t>Global warming</a:t>
            </a:r>
            <a:r>
              <a:rPr lang="en-US" sz="2000">
                <a:latin typeface="Trebuchet MS" pitchFamily="34" charset="0"/>
              </a:rPr>
              <a:t> leading to </a:t>
            </a:r>
            <a:r>
              <a:rPr lang="en-US" sz="2000">
                <a:solidFill>
                  <a:srgbClr val="00CC00"/>
                </a:solidFill>
                <a:latin typeface="Trebuchet MS" pitchFamily="34" charset="0"/>
              </a:rPr>
              <a:t>coral bleaching</a:t>
            </a:r>
            <a:r>
              <a:rPr lang="en-US" sz="2000">
                <a:latin typeface="Trebuchet MS" pitchFamily="34" charset="0"/>
              </a:rPr>
              <a:t>.</a:t>
            </a:r>
          </a:p>
          <a:p>
            <a:r>
              <a:rPr lang="en-US" sz="2000" b="1">
                <a:solidFill>
                  <a:srgbClr val="00CC00"/>
                </a:solidFill>
                <a:latin typeface="Trebuchet MS" pitchFamily="34" charset="0"/>
              </a:rPr>
              <a:t>Runoff </a:t>
            </a:r>
            <a:r>
              <a:rPr lang="en-US" sz="2000">
                <a:latin typeface="Trebuchet MS" pitchFamily="34" charset="0"/>
              </a:rPr>
              <a:t>of chemicals and nutrients from land</a:t>
            </a:r>
          </a:p>
          <a:p>
            <a:r>
              <a:rPr lang="en-US" sz="2000" b="1">
                <a:solidFill>
                  <a:srgbClr val="00CC00"/>
                </a:solidFill>
                <a:latin typeface="Trebuchet MS" pitchFamily="34" charset="0"/>
              </a:rPr>
              <a:t>Sedimentation.</a:t>
            </a:r>
          </a:p>
          <a:p>
            <a:r>
              <a:rPr lang="en-US" sz="2000" b="1">
                <a:latin typeface="Trebuchet MS" pitchFamily="34" charset="0"/>
              </a:rPr>
              <a:t>Rubbish</a:t>
            </a:r>
            <a:r>
              <a:rPr lang="en-US" sz="2000">
                <a:latin typeface="Trebuchet MS" pitchFamily="34" charset="0"/>
              </a:rPr>
              <a:t> including marine debris</a:t>
            </a:r>
          </a:p>
          <a:p>
            <a:r>
              <a:rPr lang="en-US" sz="2000" b="1">
                <a:latin typeface="Trebuchet MS" pitchFamily="34" charset="0"/>
              </a:rPr>
              <a:t>Overfishing </a:t>
            </a:r>
          </a:p>
          <a:p>
            <a:r>
              <a:rPr lang="en-US" sz="2000" b="1">
                <a:latin typeface="Trebuchet MS" pitchFamily="34" charset="0"/>
              </a:rPr>
              <a:t>Physical damage </a:t>
            </a:r>
            <a:r>
              <a:rPr lang="en-US" sz="2000">
                <a:latin typeface="Trebuchet MS" pitchFamily="34" charset="0"/>
              </a:rPr>
              <a:t>from tourists and fishermen</a:t>
            </a:r>
            <a:endParaRPr lang="en-US" sz="2000" b="1">
              <a:latin typeface="Trebuchet MS" pitchFamily="34" charset="0"/>
            </a:endParaRPr>
          </a:p>
          <a:p>
            <a:r>
              <a:rPr lang="en-US" sz="2000" b="1">
                <a:latin typeface="Trebuchet MS" pitchFamily="34" charset="0"/>
              </a:rPr>
              <a:t>Pollution </a:t>
            </a:r>
            <a:r>
              <a:rPr lang="en-US" sz="2000">
                <a:latin typeface="Trebuchet MS" pitchFamily="34" charset="0"/>
              </a:rPr>
              <a:t>from untreated sewage and oil. </a:t>
            </a:r>
          </a:p>
          <a:p>
            <a:endParaRPr lang="en-US" sz="2000">
              <a:latin typeface="Trebuchet MS" pitchFamily="34" charset="0"/>
            </a:endParaRPr>
          </a:p>
          <a:p>
            <a:endParaRPr lang="en-US" sz="2400">
              <a:solidFill>
                <a:srgbClr val="6183A5"/>
              </a:solidFill>
              <a:latin typeface="Trebuchet MS" pitchFamily="34" charset="0"/>
            </a:endParaRPr>
          </a:p>
        </p:txBody>
      </p:sp>
      <p:sp>
        <p:nvSpPr>
          <p:cNvPr id="208901" name="Text Box 5"/>
          <p:cNvSpPr txBox="1">
            <a:spLocks noChangeArrowheads="1"/>
          </p:cNvSpPr>
          <p:nvPr/>
        </p:nvSpPr>
        <p:spPr bwMode="auto">
          <a:xfrm>
            <a:off x="4787900" y="5157788"/>
            <a:ext cx="3600450" cy="366712"/>
          </a:xfrm>
          <a:prstGeom prst="rect">
            <a:avLst/>
          </a:prstGeom>
          <a:noFill/>
          <a:ln w="9525">
            <a:noFill/>
            <a:miter lim="800000"/>
            <a:headEnd/>
            <a:tailEnd/>
          </a:ln>
          <a:effectLst/>
        </p:spPr>
        <p:txBody>
          <a:bodyPr>
            <a:spAutoFit/>
          </a:bodyPr>
          <a:lstStyle/>
          <a:p>
            <a:pPr eaLnBrk="1" hangingPunct="1">
              <a:spcBef>
                <a:spcPct val="50000"/>
              </a:spcBef>
            </a:pPr>
            <a:r>
              <a:rPr lang="en-US"/>
              <a:t>An example of coral bleaching. </a:t>
            </a:r>
          </a:p>
        </p:txBody>
      </p:sp>
      <p:pic>
        <p:nvPicPr>
          <p:cNvPr id="208905" name="Picture 9" descr="18"/>
          <p:cNvPicPr>
            <a:picLocks noGrp="1" noChangeAspect="1" noChangeArrowheads="1"/>
          </p:cNvPicPr>
          <p:nvPr>
            <p:ph sz="half" idx="2"/>
          </p:nvPr>
        </p:nvPicPr>
        <p:blipFill>
          <a:blip r:embed="rId3"/>
          <a:srcRect/>
          <a:stretch>
            <a:fillRect/>
          </a:stretch>
        </p:blipFill>
        <p:spPr>
          <a:xfrm>
            <a:off x="4716463" y="2133600"/>
            <a:ext cx="3810000" cy="2857500"/>
          </a:xfrm>
          <a:noFill/>
          <a:ln>
            <a:solidFill>
              <a:srgbClr val="FFCC00"/>
            </a:solid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box(in)">
                                      <p:cBhvr>
                                        <p:cTn id="7" dur="500"/>
                                        <p:tgtEl>
                                          <p:spTgt spid="208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8899">
                                            <p:txEl>
                                              <p:pRg st="1" end="1"/>
                                            </p:txEl>
                                          </p:spTgt>
                                        </p:tgtEl>
                                        <p:attrNameLst>
                                          <p:attrName>style.visibility</p:attrName>
                                        </p:attrNameLst>
                                      </p:cBhvr>
                                      <p:to>
                                        <p:strVal val="visible"/>
                                      </p:to>
                                    </p:set>
                                    <p:animEffect transition="in" filter="box(in)">
                                      <p:cBhvr>
                                        <p:cTn id="12" dur="500"/>
                                        <p:tgtEl>
                                          <p:spTgt spid="208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8899">
                                            <p:txEl>
                                              <p:pRg st="2" end="2"/>
                                            </p:txEl>
                                          </p:spTgt>
                                        </p:tgtEl>
                                        <p:attrNameLst>
                                          <p:attrName>style.visibility</p:attrName>
                                        </p:attrNameLst>
                                      </p:cBhvr>
                                      <p:to>
                                        <p:strVal val="visible"/>
                                      </p:to>
                                    </p:set>
                                    <p:animEffect transition="in" filter="box(in)">
                                      <p:cBhvr>
                                        <p:cTn id="17" dur="500"/>
                                        <p:tgtEl>
                                          <p:spTgt spid="208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8899">
                                            <p:txEl>
                                              <p:pRg st="3" end="3"/>
                                            </p:txEl>
                                          </p:spTgt>
                                        </p:tgtEl>
                                        <p:attrNameLst>
                                          <p:attrName>style.visibility</p:attrName>
                                        </p:attrNameLst>
                                      </p:cBhvr>
                                      <p:to>
                                        <p:strVal val="visible"/>
                                      </p:to>
                                    </p:set>
                                    <p:animEffect transition="in" filter="box(in)">
                                      <p:cBhvr>
                                        <p:cTn id="22" dur="500"/>
                                        <p:tgtEl>
                                          <p:spTgt spid="208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08899">
                                            <p:txEl>
                                              <p:pRg st="4" end="4"/>
                                            </p:txEl>
                                          </p:spTgt>
                                        </p:tgtEl>
                                        <p:attrNameLst>
                                          <p:attrName>style.visibility</p:attrName>
                                        </p:attrNameLst>
                                      </p:cBhvr>
                                      <p:to>
                                        <p:strVal val="visible"/>
                                      </p:to>
                                    </p:set>
                                    <p:animEffect transition="in" filter="box(in)">
                                      <p:cBhvr>
                                        <p:cTn id="27" dur="500"/>
                                        <p:tgtEl>
                                          <p:spTgt spid="208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08899">
                                            <p:txEl>
                                              <p:pRg st="5" end="5"/>
                                            </p:txEl>
                                          </p:spTgt>
                                        </p:tgtEl>
                                        <p:attrNameLst>
                                          <p:attrName>style.visibility</p:attrName>
                                        </p:attrNameLst>
                                      </p:cBhvr>
                                      <p:to>
                                        <p:strVal val="visible"/>
                                      </p:to>
                                    </p:set>
                                    <p:animEffect transition="in" filter="box(in)">
                                      <p:cBhvr>
                                        <p:cTn id="32" dur="500"/>
                                        <p:tgtEl>
                                          <p:spTgt spid="2088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08899">
                                            <p:txEl>
                                              <p:pRg st="6" end="6"/>
                                            </p:txEl>
                                          </p:spTgt>
                                        </p:tgtEl>
                                        <p:attrNameLst>
                                          <p:attrName>style.visibility</p:attrName>
                                        </p:attrNameLst>
                                      </p:cBhvr>
                                      <p:to>
                                        <p:strVal val="visible"/>
                                      </p:to>
                                    </p:set>
                                    <p:animEffect transition="in" filter="box(in)">
                                      <p:cBhvr>
                                        <p:cTn id="37" dur="500"/>
                                        <p:tgtEl>
                                          <p:spTgt spid="2088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sz="quarter"/>
          </p:nvPr>
        </p:nvSpPr>
        <p:spPr>
          <a:xfrm>
            <a:off x="685800" y="333375"/>
            <a:ext cx="7772400" cy="1143000"/>
          </a:xfrm>
        </p:spPr>
        <p:txBody>
          <a:bodyPr/>
          <a:lstStyle/>
          <a:p>
            <a:r>
              <a:rPr lang="en-US" sz="3200" b="1">
                <a:solidFill>
                  <a:srgbClr val="FF3300"/>
                </a:solidFill>
                <a:latin typeface="Trebuchet MS" pitchFamily="34" charset="0"/>
              </a:rPr>
              <a:t>Threats to Coral Reefs</a:t>
            </a:r>
          </a:p>
        </p:txBody>
      </p:sp>
      <p:pic>
        <p:nvPicPr>
          <p:cNvPr id="197641" name="Picture 9" descr="IN140"/>
          <p:cNvPicPr>
            <a:picLocks noGrp="1" noChangeAspect="1" noChangeArrowheads="1"/>
          </p:cNvPicPr>
          <p:nvPr>
            <p:ph sz="quarter" idx="2"/>
          </p:nvPr>
        </p:nvPicPr>
        <p:blipFill>
          <a:blip r:embed="rId2"/>
          <a:srcRect/>
          <a:stretch>
            <a:fillRect/>
          </a:stretch>
        </p:blipFill>
        <p:spPr>
          <a:xfrm>
            <a:off x="5148263" y="1341438"/>
            <a:ext cx="3170237" cy="2165350"/>
          </a:xfrm>
          <a:noFill/>
          <a:ln/>
        </p:spPr>
      </p:pic>
      <p:pic>
        <p:nvPicPr>
          <p:cNvPr id="197642" name="Picture 10" descr="Black_Band3"/>
          <p:cNvPicPr>
            <a:picLocks noGrp="1" noChangeAspect="1" noChangeArrowheads="1"/>
          </p:cNvPicPr>
          <p:nvPr>
            <p:ph sz="quarter" idx="3"/>
          </p:nvPr>
        </p:nvPicPr>
        <p:blipFill>
          <a:blip r:embed="rId3"/>
          <a:srcRect/>
          <a:stretch>
            <a:fillRect/>
          </a:stretch>
        </p:blipFill>
        <p:spPr>
          <a:xfrm>
            <a:off x="684213" y="4005263"/>
            <a:ext cx="3163887" cy="2160587"/>
          </a:xfrm>
          <a:noFill/>
          <a:ln/>
        </p:spPr>
      </p:pic>
      <p:pic>
        <p:nvPicPr>
          <p:cNvPr id="197649" name="Picture 17" descr="Rubbish"/>
          <p:cNvPicPr>
            <a:picLocks noGrp="1" noChangeAspect="1" noChangeArrowheads="1"/>
          </p:cNvPicPr>
          <p:nvPr>
            <p:ph sz="quarter" idx="1"/>
          </p:nvPr>
        </p:nvPicPr>
        <p:blipFill>
          <a:blip r:embed="rId4" cstate="print"/>
          <a:srcRect/>
          <a:stretch>
            <a:fillRect/>
          </a:stretch>
        </p:blipFill>
        <p:spPr>
          <a:xfrm>
            <a:off x="684213" y="1341438"/>
            <a:ext cx="3116262" cy="2209800"/>
          </a:xfrm>
          <a:noFill/>
          <a:ln/>
        </p:spPr>
      </p:pic>
      <p:pic>
        <p:nvPicPr>
          <p:cNvPr id="197650" name="Picture 18" descr="15"/>
          <p:cNvPicPr>
            <a:picLocks noGrp="1" noChangeAspect="1" noChangeArrowheads="1"/>
          </p:cNvPicPr>
          <p:nvPr>
            <p:ph sz="quarter" idx="4"/>
          </p:nvPr>
        </p:nvPicPr>
        <p:blipFill>
          <a:blip r:embed="rId5" cstate="print"/>
          <a:srcRect/>
          <a:stretch>
            <a:fillRect/>
          </a:stretch>
        </p:blipFill>
        <p:spPr>
          <a:xfrm>
            <a:off x="5076825" y="4149725"/>
            <a:ext cx="3303588" cy="2163763"/>
          </a:xfrm>
          <a:noFill/>
          <a:ln/>
        </p:spPr>
      </p:pic>
      <p:sp>
        <p:nvSpPr>
          <p:cNvPr id="197652" name="Text Box 20"/>
          <p:cNvSpPr txBox="1">
            <a:spLocks noChangeArrowheads="1"/>
          </p:cNvSpPr>
          <p:nvPr/>
        </p:nvSpPr>
        <p:spPr bwMode="auto">
          <a:xfrm>
            <a:off x="1403350" y="3644900"/>
            <a:ext cx="2305050" cy="366713"/>
          </a:xfrm>
          <a:prstGeom prst="rect">
            <a:avLst/>
          </a:prstGeom>
          <a:noFill/>
          <a:ln w="9525">
            <a:noFill/>
            <a:miter lim="800000"/>
            <a:headEnd/>
            <a:tailEnd/>
          </a:ln>
          <a:effectLst/>
        </p:spPr>
        <p:txBody>
          <a:bodyPr>
            <a:spAutoFit/>
          </a:bodyPr>
          <a:lstStyle/>
          <a:p>
            <a:pPr eaLnBrk="1" hangingPunct="1">
              <a:spcBef>
                <a:spcPct val="50000"/>
              </a:spcBef>
            </a:pPr>
            <a:r>
              <a:rPr lang="en-US" b="1"/>
              <a:t>Fishing Line Trash</a:t>
            </a:r>
          </a:p>
        </p:txBody>
      </p:sp>
      <p:sp>
        <p:nvSpPr>
          <p:cNvPr id="197653" name="Text Box 21"/>
          <p:cNvSpPr txBox="1">
            <a:spLocks noChangeArrowheads="1"/>
          </p:cNvSpPr>
          <p:nvPr/>
        </p:nvSpPr>
        <p:spPr bwMode="auto">
          <a:xfrm>
            <a:off x="5364163" y="3500438"/>
            <a:ext cx="2376487" cy="641350"/>
          </a:xfrm>
          <a:prstGeom prst="rect">
            <a:avLst/>
          </a:prstGeom>
          <a:noFill/>
          <a:ln w="9525">
            <a:noFill/>
            <a:miter lim="800000"/>
            <a:headEnd/>
            <a:tailEnd/>
          </a:ln>
          <a:effectLst/>
        </p:spPr>
        <p:txBody>
          <a:bodyPr>
            <a:spAutoFit/>
          </a:bodyPr>
          <a:lstStyle/>
          <a:p>
            <a:pPr eaLnBrk="1" hangingPunct="1">
              <a:spcBef>
                <a:spcPct val="50000"/>
              </a:spcBef>
            </a:pPr>
            <a:r>
              <a:rPr lang="en-US" b="1"/>
              <a:t>Crown of Thorns Sea Star Outbreak</a:t>
            </a:r>
          </a:p>
        </p:txBody>
      </p:sp>
      <p:sp>
        <p:nvSpPr>
          <p:cNvPr id="197654" name="Text Box 22"/>
          <p:cNvSpPr txBox="1">
            <a:spLocks noChangeArrowheads="1"/>
          </p:cNvSpPr>
          <p:nvPr/>
        </p:nvSpPr>
        <p:spPr bwMode="auto">
          <a:xfrm>
            <a:off x="611188" y="6092825"/>
            <a:ext cx="3168650" cy="366713"/>
          </a:xfrm>
          <a:prstGeom prst="rect">
            <a:avLst/>
          </a:prstGeom>
          <a:noFill/>
          <a:ln w="9525">
            <a:noFill/>
            <a:miter lim="800000"/>
            <a:headEnd/>
            <a:tailEnd/>
          </a:ln>
          <a:effectLst/>
        </p:spPr>
        <p:txBody>
          <a:bodyPr>
            <a:spAutoFit/>
          </a:bodyPr>
          <a:lstStyle/>
          <a:p>
            <a:pPr eaLnBrk="1" hangingPunct="1">
              <a:spcBef>
                <a:spcPct val="50000"/>
              </a:spcBef>
            </a:pPr>
            <a:r>
              <a:rPr lang="en-US">
                <a:latin typeface="Arial" charset="0"/>
              </a:rPr>
              <a:t> </a:t>
            </a:r>
            <a:r>
              <a:rPr lang="en-US" b="1"/>
              <a:t>Coral Disease (black band)</a:t>
            </a:r>
          </a:p>
        </p:txBody>
      </p:sp>
      <p:sp>
        <p:nvSpPr>
          <p:cNvPr id="197655" name="Text Box 23"/>
          <p:cNvSpPr txBox="1">
            <a:spLocks noChangeArrowheads="1"/>
          </p:cNvSpPr>
          <p:nvPr/>
        </p:nvSpPr>
        <p:spPr bwMode="auto">
          <a:xfrm>
            <a:off x="5364163" y="6230938"/>
            <a:ext cx="2376487" cy="366712"/>
          </a:xfrm>
          <a:prstGeom prst="rect">
            <a:avLst/>
          </a:prstGeom>
          <a:noFill/>
          <a:ln w="9525">
            <a:noFill/>
            <a:miter lim="800000"/>
            <a:headEnd/>
            <a:tailEnd/>
          </a:ln>
          <a:effectLst/>
        </p:spPr>
        <p:txBody>
          <a:bodyPr>
            <a:spAutoFit/>
          </a:bodyPr>
          <a:lstStyle/>
          <a:p>
            <a:pPr eaLnBrk="1" hangingPunct="1">
              <a:spcBef>
                <a:spcPct val="50000"/>
              </a:spcBef>
            </a:pPr>
            <a:r>
              <a:rPr lang="en-US" b="1"/>
              <a:t>Sedimentation</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
      <a:dk1>
        <a:srgbClr val="000000"/>
      </a:dk1>
      <a:lt1>
        <a:srgbClr val="3333CC"/>
      </a:lt1>
      <a:dk2>
        <a:srgbClr val="000000"/>
      </a:dk2>
      <a:lt2>
        <a:srgbClr val="808080"/>
      </a:lt2>
      <a:accent1>
        <a:srgbClr val="00CC99"/>
      </a:accent1>
      <a:accent2>
        <a:srgbClr val="3333CC"/>
      </a:accent2>
      <a:accent3>
        <a:srgbClr val="ADADE2"/>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1269</TotalTime>
  <Words>1433</Words>
  <Application>Microsoft Macintosh PowerPoint</Application>
  <PresentationFormat>On-screen Show (4:3)</PresentationFormat>
  <Paragraphs>134</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man-made threats to coral reefs?</vt:lpstr>
      <vt:lpstr>Threats to Coral Reefs</vt:lpstr>
      <vt:lpstr>Threats to Coral Reefs</vt:lpstr>
      <vt:lpstr>Human Impacts on Coral Reefs</vt:lpstr>
      <vt:lpstr>Human Impacts on Coral Reefs</vt:lpstr>
      <vt:lpstr>Human Impacts on Coral Reefs</vt:lpstr>
      <vt:lpstr>Some of the ways you can help protect coral reefs!</vt:lpstr>
      <vt:lpstr>PowerPoint Presentation</vt:lpstr>
    </vt:vector>
  </TitlesOfParts>
  <Company>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 Bird</dc:creator>
  <cp:lastModifiedBy>Jacqui Duvall</cp:lastModifiedBy>
  <cp:revision>35</cp:revision>
  <dcterms:created xsi:type="dcterms:W3CDTF">2008-02-19T05:09:43Z</dcterms:created>
  <dcterms:modified xsi:type="dcterms:W3CDTF">2017-05-23T13:22:40Z</dcterms:modified>
</cp:coreProperties>
</file>