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1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EDC571D-5A51-8343-B847-45DF2C0308FF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C21B822A-162A-1D45-8AEB-35CFBDF544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1961"/>
            <a:ext cx="7772400" cy="2905302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African Trade</a:t>
            </a:r>
            <a:endParaRPr lang="en-US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24873"/>
            <a:ext cx="7944796" cy="2436759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800" u="sng" dirty="0" smtClean="0">
                <a:solidFill>
                  <a:schemeClr val="bg1"/>
                </a:solidFill>
              </a:rPr>
              <a:t>Purpose</a:t>
            </a:r>
            <a:r>
              <a:rPr lang="en-US" sz="2800" dirty="0" smtClean="0">
                <a:solidFill>
                  <a:schemeClr val="bg1"/>
                </a:solidFill>
              </a:rPr>
              <a:t>: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to Learn the importance of trade throughout Africa and why lack of resources are a main concern</a:t>
            </a:r>
            <a:endParaRPr lang="en-US" sz="2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70481" y="481820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416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7427977" cy="1371600"/>
          </a:xfrm>
        </p:spPr>
        <p:txBody>
          <a:bodyPr>
            <a:noAutofit/>
          </a:bodyPr>
          <a:lstStyle/>
          <a:p>
            <a:r>
              <a:rPr lang="en-US" sz="6000" dirty="0" smtClean="0"/>
              <a:t>Reflection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  <a:latin typeface="Century Gothic"/>
                <a:cs typeface="Century Gothic"/>
              </a:rPr>
              <a:t>Think about the resources we talked about earlier in the unit</a:t>
            </a:r>
          </a:p>
          <a:p>
            <a:pPr marL="457200" indent="-457200">
              <a:lnSpc>
                <a:spcPct val="60000"/>
              </a:lnSpc>
              <a:buFont typeface="Arial"/>
              <a:buChar char="•"/>
            </a:pPr>
            <a:r>
              <a:rPr lang="en-US" sz="2800" dirty="0" smtClean="0">
                <a:latin typeface="Century Gothic"/>
                <a:cs typeface="Century Gothic"/>
              </a:rPr>
              <a:t>gold</a:t>
            </a:r>
          </a:p>
          <a:p>
            <a:pPr marL="457200" indent="-457200">
              <a:lnSpc>
                <a:spcPct val="60000"/>
              </a:lnSpc>
              <a:buFont typeface="Arial"/>
              <a:buChar char="•"/>
            </a:pPr>
            <a:r>
              <a:rPr lang="en-US" sz="2800" dirty="0" smtClean="0">
                <a:latin typeface="Century Gothic"/>
                <a:cs typeface="Century Gothic"/>
              </a:rPr>
              <a:t>water</a:t>
            </a:r>
            <a:endParaRPr lang="en-US" sz="2800" dirty="0">
              <a:latin typeface="Century Gothic"/>
              <a:cs typeface="Century Gothic"/>
            </a:endParaRPr>
          </a:p>
          <a:p>
            <a:pPr marL="457200" indent="-457200">
              <a:lnSpc>
                <a:spcPct val="60000"/>
              </a:lnSpc>
              <a:buFont typeface="Arial"/>
              <a:buChar char="•"/>
            </a:pPr>
            <a:r>
              <a:rPr lang="en-US" sz="2800" dirty="0" smtClean="0">
                <a:latin typeface="Century Gothic"/>
                <a:cs typeface="Century Gothic"/>
              </a:rPr>
              <a:t>oil</a:t>
            </a:r>
            <a:endParaRPr lang="en-US" sz="2800" dirty="0">
              <a:latin typeface="Century Gothic"/>
              <a:cs typeface="Century Gothic"/>
            </a:endParaRPr>
          </a:p>
          <a:p>
            <a:pPr marL="457200" indent="-457200">
              <a:lnSpc>
                <a:spcPct val="60000"/>
              </a:lnSpc>
              <a:buFont typeface="Arial"/>
              <a:buChar char="•"/>
            </a:pPr>
            <a:r>
              <a:rPr lang="en-US" sz="2800" dirty="0" smtClean="0">
                <a:latin typeface="Century Gothic"/>
                <a:cs typeface="Century Gothic"/>
              </a:rPr>
              <a:t>coffee</a:t>
            </a:r>
          </a:p>
          <a:p>
            <a:pPr marL="457200" indent="-457200">
              <a:lnSpc>
                <a:spcPct val="60000"/>
              </a:lnSpc>
              <a:buFont typeface="Arial"/>
              <a:buChar char="•"/>
            </a:pPr>
            <a:r>
              <a:rPr lang="en-US" sz="2800" dirty="0" smtClean="0">
                <a:latin typeface="Century Gothic"/>
                <a:cs typeface="Century Gothic"/>
              </a:rPr>
              <a:t>Copper</a:t>
            </a:r>
          </a:p>
          <a:p>
            <a:r>
              <a:rPr lang="en-US" sz="3500" dirty="0" smtClean="0">
                <a:solidFill>
                  <a:schemeClr val="accent3"/>
                </a:solidFill>
                <a:latin typeface="Century Gothic"/>
                <a:cs typeface="Century Gothic"/>
              </a:rPr>
              <a:t>Does everyone have these things?</a:t>
            </a:r>
          </a:p>
        </p:txBody>
      </p:sp>
    </p:spTree>
    <p:extLst>
      <p:ext uri="{BB962C8B-B14F-4D97-AF65-F5344CB8AC3E}">
        <p14:creationId xmlns:p14="http://schemas.microsoft.com/office/powerpoint/2010/main" val="1494415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7944797" cy="13716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accent1"/>
                </a:solidFill>
              </a:rPr>
              <a:t>Instructions</a:t>
            </a:r>
            <a:endParaRPr lang="en-US" sz="48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062926" cy="4373563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solidFill>
                  <a:schemeClr val="accent2"/>
                </a:solidFill>
                <a:latin typeface="Century Gothic"/>
                <a:cs typeface="Century Gothic"/>
              </a:rPr>
              <a:t>To have a chance to think about what these economic trades would have meant to African </a:t>
            </a:r>
            <a:r>
              <a:rPr lang="en-US" dirty="0" smtClean="0">
                <a:solidFill>
                  <a:schemeClr val="accent2"/>
                </a:solidFill>
                <a:latin typeface="Century Gothic"/>
                <a:cs typeface="Century Gothic"/>
              </a:rPr>
              <a:t>people, you will be assigned a role as an ancient African</a:t>
            </a:r>
            <a:r>
              <a:rPr lang="en-US" dirty="0" smtClean="0">
                <a:latin typeface="Century Gothic"/>
                <a:cs typeface="Century Gothic"/>
              </a:rPr>
              <a:t>.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chemeClr val="accent3"/>
                </a:solidFill>
                <a:latin typeface="Century Gothic"/>
                <a:cs typeface="Century Gothic"/>
              </a:rPr>
              <a:t>Think </a:t>
            </a:r>
            <a:r>
              <a:rPr lang="en-US" dirty="0">
                <a:solidFill>
                  <a:schemeClr val="accent3"/>
                </a:solidFill>
                <a:latin typeface="Century Gothic"/>
                <a:cs typeface="Century Gothic"/>
              </a:rPr>
              <a:t>about what you might buy from the other people, and what you would trade them in return. Who would be further away? Who would be closer? </a:t>
            </a:r>
            <a:endParaRPr lang="en-US" dirty="0" smtClean="0">
              <a:solidFill>
                <a:schemeClr val="accent3"/>
              </a:solidFill>
              <a:latin typeface="Century Gothic"/>
              <a:cs typeface="Century Gothic"/>
            </a:endParaRP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chemeClr val="accent4"/>
                </a:solidFill>
                <a:latin typeface="Century Gothic"/>
                <a:cs typeface="Century Gothic"/>
              </a:rPr>
              <a:t>The card will tell you these things and will also be your guide for the activity.</a:t>
            </a:r>
            <a:endParaRPr lang="en-US" dirty="0">
              <a:solidFill>
                <a:schemeClr val="accent4"/>
              </a:solidFill>
              <a:latin typeface="Century Gothic"/>
              <a:cs typeface="Century Gothic"/>
            </a:endParaRP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chemeClr val="accent6"/>
                </a:solidFill>
                <a:latin typeface="Century Gothic"/>
                <a:cs typeface="Century Gothic"/>
              </a:rPr>
              <a:t>Arrange </a:t>
            </a:r>
            <a:r>
              <a:rPr lang="en-US" dirty="0">
                <a:solidFill>
                  <a:schemeClr val="accent6"/>
                </a:solidFill>
                <a:latin typeface="Century Gothic"/>
                <a:cs typeface="Century Gothic"/>
              </a:rPr>
              <a:t>yourselves in the room according to your geographical </a:t>
            </a:r>
            <a:r>
              <a:rPr lang="en-US" dirty="0" smtClean="0">
                <a:solidFill>
                  <a:schemeClr val="accent6"/>
                </a:solidFill>
                <a:latin typeface="Century Gothic"/>
                <a:cs typeface="Century Gothic"/>
              </a:rPr>
              <a:t>locations.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latin typeface="Century Gothic"/>
                <a:cs typeface="Century Gothic"/>
              </a:rPr>
              <a:t>(Ex. Egypt up to the right of the projector, South Africa by the white board, etc.)</a:t>
            </a:r>
            <a:endParaRPr lang="en-US" dirty="0">
              <a:latin typeface="Century Gothic"/>
              <a:cs typeface="Century Goth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450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62450"/>
            <a:ext cx="7870965" cy="1036966"/>
          </a:xfrm>
        </p:spPr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chemeClr val="accent4"/>
                </a:solidFill>
              </a:rPr>
              <a:t>Your Card</a:t>
            </a:r>
            <a:endParaRPr lang="en-US" sz="7200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9416"/>
            <a:ext cx="8432082" cy="5416754"/>
          </a:xfrm>
        </p:spPr>
        <p:txBody>
          <a:bodyPr>
            <a:normAutofit/>
          </a:bodyPr>
          <a:lstStyle/>
          <a:p>
            <a:r>
              <a:rPr lang="en-US" sz="2400" b="0" dirty="0" smtClean="0">
                <a:latin typeface="Century Gothic"/>
                <a:cs typeface="Century Gothic"/>
              </a:rPr>
              <a:t>Read through your card carefully..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latin typeface="Century Gothic"/>
                <a:cs typeface="Century Gothic"/>
              </a:rPr>
              <a:t>Bolded</a:t>
            </a:r>
            <a:r>
              <a:rPr lang="en-US" sz="2400" b="0" dirty="0" smtClean="0">
                <a:latin typeface="Century Gothic"/>
                <a:cs typeface="Century Gothic"/>
              </a:rPr>
              <a:t> words are items you </a:t>
            </a:r>
            <a:r>
              <a:rPr lang="en-US" sz="2400" dirty="0" smtClean="0">
                <a:latin typeface="Century Gothic"/>
                <a:cs typeface="Century Gothic"/>
              </a:rPr>
              <a:t>have</a:t>
            </a:r>
            <a:r>
              <a:rPr lang="en-US" sz="2400" b="0" dirty="0" smtClean="0">
                <a:latin typeface="Century Gothic"/>
                <a:cs typeface="Century Gothic"/>
              </a:rPr>
              <a:t>, </a:t>
            </a:r>
            <a:r>
              <a:rPr lang="en-US" sz="2400" b="0" u="sng" dirty="0" smtClean="0">
                <a:latin typeface="Century Gothic"/>
                <a:cs typeface="Century Gothic"/>
              </a:rPr>
              <a:t>Underlined</a:t>
            </a:r>
            <a:r>
              <a:rPr lang="en-US" sz="2400" b="0" dirty="0" smtClean="0">
                <a:latin typeface="Century Gothic"/>
                <a:cs typeface="Century Gothic"/>
              </a:rPr>
              <a:t> words are items that you </a:t>
            </a:r>
            <a:r>
              <a:rPr lang="en-US" sz="2400" b="0" u="sng" dirty="0" smtClean="0">
                <a:latin typeface="Century Gothic"/>
                <a:cs typeface="Century Gothic"/>
              </a:rPr>
              <a:t>want</a:t>
            </a:r>
            <a:r>
              <a:rPr lang="en-US" sz="2400" b="0" dirty="0" smtClean="0">
                <a:latin typeface="Century Gothic"/>
                <a:cs typeface="Century Gothic"/>
              </a:rPr>
              <a:t>.</a:t>
            </a:r>
          </a:p>
          <a:p>
            <a:r>
              <a:rPr lang="en-US" sz="2400" b="0" dirty="0" smtClean="0">
                <a:solidFill>
                  <a:schemeClr val="accent2"/>
                </a:solidFill>
                <a:latin typeface="Century Gothic"/>
                <a:cs typeface="Century Gothic"/>
              </a:rPr>
              <a:t>IN ADDITION TO THE THINGS ON YOUR CARD YOU WILL ALSO NEED… 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b="0" dirty="0" smtClean="0">
                <a:latin typeface="Century Gothic"/>
                <a:cs typeface="Century Gothic"/>
              </a:rPr>
              <a:t>2 food items (any fruit, animal, spice, etc.)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>
                <a:latin typeface="Century Gothic"/>
                <a:cs typeface="Century Gothic"/>
              </a:rPr>
              <a:t>2 gold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b="0" dirty="0" smtClean="0">
                <a:latin typeface="Century Gothic"/>
                <a:cs typeface="Century Gothic"/>
              </a:rPr>
              <a:t>1 cloth/clothing item (animal fur, linen, cotton)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latin typeface="Century Gothic"/>
                <a:cs typeface="Century Gothic"/>
              </a:rPr>
              <a:t>2</a:t>
            </a:r>
            <a:r>
              <a:rPr lang="en-US" sz="2400" dirty="0" smtClean="0">
                <a:latin typeface="Century Gothic"/>
                <a:cs typeface="Century Gothic"/>
              </a:rPr>
              <a:t> water</a:t>
            </a:r>
          </a:p>
          <a:p>
            <a:pPr marL="0" lvl="1" indent="0">
              <a:buNone/>
            </a:pPr>
            <a:r>
              <a:rPr lang="en-US" sz="2400" b="1" dirty="0" smtClean="0">
                <a:solidFill>
                  <a:schemeClr val="accent3"/>
                </a:solidFill>
                <a:latin typeface="Century Gothic"/>
                <a:cs typeface="Century Gothic"/>
              </a:rPr>
              <a:t>YOU CANNOT MOVE BEYOND ONE AREA OVER UNLESS YOU ARE A TRADER OR IT SPECIFICALLY SAYS SO ON YOUR CARD. </a:t>
            </a:r>
          </a:p>
          <a:p>
            <a:pPr marL="800100" lvl="1" indent="-342900">
              <a:buFont typeface="Arial"/>
              <a:buChar char="•"/>
            </a:pPr>
            <a:endParaRPr lang="en-US" b="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10034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265</TotalTime>
  <Words>244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Essential</vt:lpstr>
      <vt:lpstr>African Trade</vt:lpstr>
      <vt:lpstr>Reflection</vt:lpstr>
      <vt:lpstr>Instructions</vt:lpstr>
      <vt:lpstr>Your Card</vt:lpstr>
    </vt:vector>
  </TitlesOfParts>
  <Company>Central Lee 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 Activity</dc:title>
  <dc:creator>Jacqui Duvall</dc:creator>
  <cp:lastModifiedBy>Jacqui Duvall</cp:lastModifiedBy>
  <cp:revision>5</cp:revision>
  <dcterms:created xsi:type="dcterms:W3CDTF">2017-04-19T12:45:57Z</dcterms:created>
  <dcterms:modified xsi:type="dcterms:W3CDTF">2017-04-19T17:11:54Z</dcterms:modified>
</cp:coreProperties>
</file>