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9" r:id="rId2"/>
    <p:sldId id="336" r:id="rId3"/>
    <p:sldId id="342" r:id="rId4"/>
    <p:sldId id="331" r:id="rId5"/>
    <p:sldId id="334" r:id="rId6"/>
    <p:sldId id="340" r:id="rId7"/>
    <p:sldId id="304" r:id="rId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73" d="100"/>
          <a:sy n="73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3/29/17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3/29/17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3/29/17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3/29/17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  <a:latin typeface="Amatic Bold"/>
                <a:cs typeface="Amatic Bold"/>
              </a:rPr>
              <a:t>Africa Unit  15-16</a:t>
            </a:r>
            <a:endParaRPr lang="en-US" sz="2400" dirty="0">
              <a:solidFill>
                <a:schemeClr val="accent2"/>
              </a:solidFill>
              <a:latin typeface="Amatic Bold"/>
              <a:cs typeface="Amatic Bold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610599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Century Gothic"/>
                <a:cs typeface="Century Gothic"/>
              </a:rPr>
              <a:t>Minerals and resources in Africa</a:t>
            </a:r>
            <a:endParaRPr lang="en-US" sz="36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Placeholder 8" descr="african gems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6769"/>
          <a:stretch>
            <a:fillRect/>
          </a:stretch>
        </p:blipFill>
        <p:spPr>
          <a:xfrm>
            <a:off x="2667000" y="381000"/>
            <a:ext cx="5715000" cy="350520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810000" cy="6477000"/>
          </a:xfrm>
        </p:spPr>
        <p:txBody>
          <a:bodyPr/>
          <a:lstStyle/>
          <a:p>
            <a:r>
              <a:rPr lang="en-US" sz="2400" u="sng" dirty="0" smtClean="0">
                <a:latin typeface="Century Gothic"/>
                <a:cs typeface="Century Gothic"/>
              </a:rPr>
              <a:t>West and Central Africa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entury Gothic"/>
                <a:cs typeface="Century Gothic"/>
              </a:rPr>
              <a:t>Arable Land – land that can be used for farming</a:t>
            </a:r>
          </a:p>
          <a:p>
            <a:r>
              <a:rPr lang="en-US" u="sng" dirty="0" smtClean="0">
                <a:latin typeface="Century Gothic"/>
                <a:cs typeface="Century Gothic"/>
              </a:rPr>
              <a:t>Chad’s Agriculture: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  <a:latin typeface="Century Gothic"/>
                <a:cs typeface="Century Gothic"/>
              </a:rPr>
              <a:t>3% is arable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  <a:latin typeface="Century Gothic"/>
                <a:cs typeface="Century Gothic"/>
              </a:rPr>
              <a:t>Nomadic people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  <a:latin typeface="Century Gothic"/>
                <a:cs typeface="Century Gothic"/>
              </a:rPr>
              <a:t>Raise cattle on the savanna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  <a:latin typeface="Century Gothic"/>
                <a:cs typeface="Century Gothic"/>
              </a:rPr>
              <a:t>Cotton in the South</a:t>
            </a:r>
          </a:p>
          <a:p>
            <a:r>
              <a:rPr lang="en-US" u="sng" dirty="0">
                <a:latin typeface="Century Gothic"/>
                <a:cs typeface="Century Gothic"/>
              </a:rPr>
              <a:t>Nigeria’s Agriculture: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  <a:latin typeface="Century Gothic"/>
                <a:cs typeface="Century Gothic"/>
              </a:rPr>
              <a:t>33% is arable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  <a:latin typeface="Century Gothic"/>
                <a:cs typeface="Century Gothic"/>
              </a:rPr>
              <a:t>Cacao is the largest cash crop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  <a:latin typeface="Century Gothic"/>
                <a:cs typeface="Century Gothic"/>
              </a:rPr>
              <a:t>Rich in minerals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  <a:latin typeface="Century Gothic"/>
                <a:cs typeface="Century Gothic"/>
              </a:rPr>
              <a:t>Huge oil </a:t>
            </a:r>
            <a:r>
              <a:rPr lang="en-US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reserves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Other natural resources: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3"/>
                </a:solidFill>
                <a:latin typeface="Century Gothic"/>
                <a:cs typeface="Century Gothic"/>
              </a:rPr>
              <a:t> Copper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3"/>
                </a:solidFill>
                <a:latin typeface="Century Gothic"/>
                <a:cs typeface="Century Gothic"/>
              </a:rPr>
              <a:t> Diamonds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3"/>
                </a:solidFill>
                <a:latin typeface="Century Gothic"/>
                <a:cs typeface="Century Gothic"/>
              </a:rPr>
              <a:t> Uranium</a:t>
            </a:r>
          </a:p>
          <a:p>
            <a:pPr marL="571500" indent="-285750">
              <a:buFont typeface="Arial"/>
              <a:buChar char="•"/>
            </a:pPr>
            <a:r>
              <a:rPr lang="en-US" b="1" dirty="0">
                <a:solidFill>
                  <a:schemeClr val="accent3"/>
                </a:solidFill>
                <a:latin typeface="Century Gothic"/>
                <a:cs typeface="Century Gothic"/>
              </a:rPr>
              <a:t> Gold</a:t>
            </a:r>
          </a:p>
        </p:txBody>
      </p:sp>
      <p:pic>
        <p:nvPicPr>
          <p:cNvPr id="3" name="Picture Placeholder 2" descr="africa farming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120"/>
          <a:stretch>
            <a:fillRect/>
          </a:stretch>
        </p:blipFill>
        <p:spPr>
          <a:xfrm>
            <a:off x="228600" y="228600"/>
            <a:ext cx="4640305" cy="617220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deforestation 1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9" r="24929"/>
          <a:stretch>
            <a:fillRect/>
          </a:stretch>
        </p:blipFill>
        <p:spPr>
          <a:xfrm>
            <a:off x="152400" y="162489"/>
            <a:ext cx="2106985" cy="2809311"/>
          </a:xfrm>
        </p:spPr>
      </p:pic>
      <p:pic>
        <p:nvPicPr>
          <p:cNvPr id="9" name="Picture Placeholder 8" descr="deforestation 2.jpg"/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4" r="24984"/>
          <a:stretch>
            <a:fillRect/>
          </a:stretch>
        </p:blipFill>
        <p:spPr>
          <a:xfrm>
            <a:off x="4546600" y="152400"/>
            <a:ext cx="2106985" cy="2809311"/>
          </a:xfrm>
        </p:spPr>
      </p:pic>
      <p:pic>
        <p:nvPicPr>
          <p:cNvPr id="8" name="Picture Placeholder 7" descr="Desertification 1.jpg"/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r="28904"/>
          <a:stretch>
            <a:fillRect/>
          </a:stretch>
        </p:blipFill>
        <p:spPr>
          <a:xfrm>
            <a:off x="2349500" y="457200"/>
            <a:ext cx="2106613" cy="2809875"/>
          </a:xfrm>
        </p:spPr>
      </p:pic>
      <p:pic>
        <p:nvPicPr>
          <p:cNvPr id="10" name="Picture Placeholder 9" descr="desertification 2.jpg"/>
          <p:cNvPicPr>
            <a:picLocks noGrp="1" noChangeAspect="1"/>
          </p:cNvPicPr>
          <p:nvPr>
            <p:ph type="pic" sz="quarter" idx="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5" r="24995"/>
          <a:stretch>
            <a:fillRect/>
          </a:stretch>
        </p:blipFill>
        <p:spPr>
          <a:xfrm>
            <a:off x="6740166" y="457200"/>
            <a:ext cx="2106985" cy="280931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52400" y="3429000"/>
            <a:ext cx="8763000" cy="2895600"/>
          </a:xfrm>
        </p:spPr>
        <p:txBody>
          <a:bodyPr>
            <a:noAutofit/>
          </a:bodyPr>
          <a:lstStyle/>
          <a:p>
            <a:r>
              <a:rPr lang="en-US" sz="1800" u="sng" dirty="0" smtClean="0">
                <a:solidFill>
                  <a:schemeClr val="accent2"/>
                </a:solidFill>
                <a:latin typeface="Century Gothic"/>
                <a:cs typeface="Century Gothic"/>
              </a:rPr>
              <a:t>Desertification</a:t>
            </a:r>
            <a:r>
              <a:rPr lang="en-US" sz="18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 – the change from arable land to desert caused by: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entury Gothic"/>
                <a:cs typeface="Century Gothic"/>
              </a:rPr>
              <a:t>Herders allowing animals to graze down to the roots of plants, which makes the top soil less compact and leaves behind desert sand.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entury Gothic"/>
                <a:cs typeface="Century Gothic"/>
              </a:rPr>
              <a:t>Chopping down trees for firewood to sell.</a:t>
            </a:r>
          </a:p>
          <a:p>
            <a:endParaRPr lang="en-US" sz="800" dirty="0" smtClean="0">
              <a:latin typeface="Century Gothic"/>
              <a:cs typeface="Century Gothic"/>
            </a:endParaRPr>
          </a:p>
          <a:p>
            <a:r>
              <a:rPr lang="en-US" sz="18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Deforestation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 – 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loss 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of forest cover caused by: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Trees being cut down faster than </a:t>
            </a:r>
            <a:r>
              <a:rPr lang="en-US" sz="1600" smtClean="0">
                <a:solidFill>
                  <a:srgbClr val="FFFFFF"/>
                </a:solidFill>
                <a:latin typeface="Century Gothic"/>
                <a:cs typeface="Century Gothic"/>
              </a:rPr>
              <a:t>they </a:t>
            </a:r>
            <a:r>
              <a:rPr lang="en-US" sz="1600" smtClean="0">
                <a:solidFill>
                  <a:srgbClr val="FFFFFF"/>
                </a:solidFill>
                <a:latin typeface="Century Gothic"/>
                <a:cs typeface="Century Gothic"/>
              </a:rPr>
              <a:t>can 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grow back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Soil dries out without the shade of trees to protect it from the heat of the sun</a:t>
            </a:r>
          </a:p>
          <a:p>
            <a:pPr marL="108585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Ex. The Ivory Coast has a very high rate of deforestation – 90% of the forests have been cleared in the last few decades</a:t>
            </a:r>
          </a:p>
          <a:p>
            <a:pPr marL="108585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Also a problem in the Democratic Republic of the Congo</a:t>
            </a:r>
          </a:p>
        </p:txBody>
      </p:sp>
    </p:spTree>
    <p:extLst>
      <p:ext uri="{BB962C8B-B14F-4D97-AF65-F5344CB8AC3E}">
        <p14:creationId xmlns:p14="http://schemas.microsoft.com/office/powerpoint/2010/main" val="31316266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962400" cy="6400800"/>
          </a:xfrm>
        </p:spPr>
        <p:txBody>
          <a:bodyPr/>
          <a:lstStyle>
            <a:extLst/>
          </a:lstStyle>
          <a:p>
            <a:r>
              <a:rPr lang="en-US" sz="2800" u="sng" dirty="0" smtClean="0">
                <a:latin typeface="Century Gothic"/>
                <a:cs typeface="Century Gothic"/>
              </a:rPr>
              <a:t>Mining</a:t>
            </a:r>
            <a:endParaRPr lang="en-US" sz="2000" u="sng" dirty="0" smtClean="0">
              <a:latin typeface="Century Gothic"/>
              <a:cs typeface="Century Gothic"/>
            </a:endParaRPr>
          </a:p>
          <a:p>
            <a:pPr marL="109538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entury Gothic"/>
                <a:cs typeface="Century Gothic"/>
              </a:rPr>
              <a:t>Metals like diamonds, gold, platinum, copper, tin iron, and uranium</a:t>
            </a:r>
          </a:p>
          <a:p>
            <a:pPr marL="109538">
              <a:lnSpc>
                <a:spcPct val="120000"/>
              </a:lnSpc>
            </a:pPr>
            <a:endParaRPr lang="en-US" sz="1000" dirty="0" smtClean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marL="109538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Not all South African countries have similar amounts of minerals</a:t>
            </a:r>
            <a:endParaRPr lang="en-US" dirty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marL="109538">
              <a:lnSpc>
                <a:spcPct val="120000"/>
              </a:lnSpc>
            </a:pPr>
            <a:endParaRPr lang="en-US" sz="1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/>
              <a:cs typeface="Century Gothic"/>
            </a:endParaRPr>
          </a:p>
          <a:p>
            <a:pPr marL="109538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entury Gothic"/>
                <a:cs typeface="Century Gothic"/>
              </a:rPr>
              <a:t>Helps countries build strong economies, brings jobs to local people, yields products to sell around the world.</a:t>
            </a:r>
          </a:p>
          <a:p>
            <a:pPr marL="109538">
              <a:lnSpc>
                <a:spcPct val="120000"/>
              </a:lnSpc>
            </a:pPr>
            <a:endParaRPr lang="en-US" sz="1000" dirty="0" smtClean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marL="109538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F9E98E"/>
                </a:solidFill>
                <a:latin typeface="Century Gothic"/>
                <a:cs typeface="Century Gothic"/>
              </a:rPr>
              <a:t>Miners work long hours in very bad and dangerous conditions</a:t>
            </a:r>
          </a:p>
          <a:p>
            <a:pPr marL="109538">
              <a:lnSpc>
                <a:spcPct val="120000"/>
              </a:lnSpc>
            </a:pPr>
            <a:endParaRPr lang="en-US" sz="1000" dirty="0" smtClean="0">
              <a:solidFill>
                <a:srgbClr val="F9E98E"/>
              </a:solidFill>
              <a:latin typeface="Century Gothic"/>
              <a:cs typeface="Century Gothic"/>
            </a:endParaRPr>
          </a:p>
          <a:p>
            <a:pPr marL="109538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Century Gothic"/>
                <a:cs typeface="Century Gothic"/>
              </a:rPr>
              <a:t>Can also hurt the environment – causes pollution, leaves large scars on the land.</a:t>
            </a:r>
            <a:endParaRPr lang="en-US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5" name="W¥ل云玗İαЂÕØÚáÛ丫:Téxt Plàçèhòlðêr 表¥鷗字㌍_W 2"/>
          <p:cNvSpPr txBox="1">
            <a:spLocks/>
          </p:cNvSpPr>
          <p:nvPr/>
        </p:nvSpPr>
        <p:spPr>
          <a:xfrm>
            <a:off x="304800" y="3429000"/>
            <a:ext cx="4953000" cy="3276600"/>
          </a:xfrm>
          <a:prstGeom prst="rect">
            <a:avLst/>
          </a:prstGeom>
        </p:spPr>
        <p:txBody>
          <a:bodyPr tIns="91440" bIns="91440" numCol="1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</a:pPr>
            <a:r>
              <a:rPr lang="en-US" sz="2400" u="sng" dirty="0" smtClean="0">
                <a:solidFill>
                  <a:srgbClr val="F9E98E"/>
                </a:solidFill>
                <a:latin typeface="Century Gothic"/>
                <a:cs typeface="Century Gothic"/>
              </a:rPr>
              <a:t>Southern and Eastern Africa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dirty="0" smtClean="0">
                <a:latin typeface="Century Gothic"/>
                <a:cs typeface="Century Gothic"/>
              </a:rPr>
              <a:t>“Southern Africa has more mineral and ore resources than many other parts of the world”</a:t>
            </a:r>
          </a:p>
          <a:p>
            <a:pPr>
              <a:lnSpc>
                <a:spcPct val="110000"/>
              </a:lnSpc>
            </a:pPr>
            <a:r>
              <a:rPr lang="en-US" sz="2000" u="sng" dirty="0" smtClean="0">
                <a:latin typeface="Century Gothic"/>
                <a:cs typeface="Century Gothic"/>
              </a:rPr>
              <a:t>Natural resources:</a:t>
            </a:r>
          </a:p>
        </p:txBody>
      </p:sp>
      <p:pic>
        <p:nvPicPr>
          <p:cNvPr id="6" name="Picture Placeholder 5" descr="iron or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r="1598"/>
          <a:stretch>
            <a:fillRect/>
          </a:stretch>
        </p:blipFill>
        <p:spPr>
          <a:xfrm>
            <a:off x="304800" y="157163"/>
            <a:ext cx="4640263" cy="319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4800" y="5461337"/>
            <a:ext cx="2286000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entury Gothic"/>
                <a:cs typeface="Century Gothic"/>
              </a:rPr>
              <a:t> Coal</a:t>
            </a:r>
          </a:p>
          <a:p>
            <a:pPr marL="28575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entury Gothic"/>
                <a:cs typeface="Century Gothic"/>
              </a:rPr>
              <a:t> Coffee</a:t>
            </a:r>
          </a:p>
          <a:p>
            <a:pPr marL="28575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Diamonds</a:t>
            </a:r>
            <a:endParaRPr lang="en-US" sz="20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5461337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entury Gothic"/>
                <a:cs typeface="Century Gothic"/>
              </a:rPr>
              <a:t>Oil</a:t>
            </a:r>
          </a:p>
          <a:p>
            <a:pPr marL="28575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entury Gothic"/>
                <a:cs typeface="Century Gothic"/>
              </a:rPr>
              <a:t> Precious Metals</a:t>
            </a:r>
          </a:p>
          <a:p>
            <a:pPr marL="285750"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Century Gothic"/>
                <a:cs typeface="Century Gothic"/>
              </a:rPr>
              <a:t> Minerals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304800" y="3505200"/>
            <a:ext cx="8610600" cy="3276600"/>
          </a:xfrm>
        </p:spPr>
        <p:txBody>
          <a:bodyPr/>
          <a:lstStyle>
            <a:extLst/>
          </a:lstStyle>
          <a:p>
            <a:r>
              <a:rPr lang="en-US" sz="2400" u="sng" dirty="0" smtClean="0">
                <a:latin typeface="Century Gothic"/>
                <a:cs typeface="Century Gothic"/>
              </a:rPr>
              <a:t>Farming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Most of the countries in the Southern and Eastern region farm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Sudan, Ethiopia, Somalia, and Namibia have little rainfall making it hard to grow crops that need a lot of water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Many farmers irrigate their lands including – </a:t>
            </a:r>
            <a:r>
              <a:rPr lang="en-US" sz="1700" b="1" dirty="0" smtClean="0">
                <a:solidFill>
                  <a:schemeClr val="accent3"/>
                </a:solidFill>
                <a:latin typeface="Century Gothic"/>
                <a:cs typeface="Century Gothic"/>
              </a:rPr>
              <a:t>cotton, tobacco and tea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Drier areas usually raise cattle and other livestock.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Areas with more rainfall and fertile land grow – </a:t>
            </a:r>
            <a:r>
              <a:rPr lang="en-US" sz="1700" b="1" dirty="0" smtClean="0">
                <a:solidFill>
                  <a:srgbClr val="6EA0B0"/>
                </a:solidFill>
                <a:latin typeface="Century Gothic"/>
                <a:cs typeface="Century Gothic"/>
              </a:rPr>
              <a:t>sugar cane, avocados, and tropical fruits</a:t>
            </a:r>
            <a:r>
              <a:rPr lang="en-US" sz="1700" dirty="0" smtClean="0">
                <a:solidFill>
                  <a:srgbClr val="6EA0B0"/>
                </a:solidFill>
                <a:latin typeface="Century Gothic"/>
                <a:cs typeface="Century Gothic"/>
              </a:rPr>
              <a:t> </a:t>
            </a:r>
            <a:r>
              <a:rPr lang="en-US" sz="1700" dirty="0" smtClean="0">
                <a:latin typeface="Century Gothic"/>
                <a:cs typeface="Century Gothic"/>
              </a:rPr>
              <a:t>to export to other countries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17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Coffee</a:t>
            </a:r>
            <a:r>
              <a:rPr lang="en-US" sz="17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lang="en-US" sz="1700" dirty="0" smtClean="0">
                <a:latin typeface="Century Gothic"/>
                <a:cs typeface="Century Gothic"/>
              </a:rPr>
              <a:t>is Ethiopia’s most important export – said to have originated there!</a:t>
            </a:r>
          </a:p>
        </p:txBody>
      </p:sp>
      <p:pic>
        <p:nvPicPr>
          <p:cNvPr id="4" name="Picture Placeholder 3" descr="african farming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r="24638"/>
          <a:stretch>
            <a:fillRect/>
          </a:stretch>
        </p:blipFill>
        <p:spPr>
          <a:xfrm>
            <a:off x="533400" y="228600"/>
            <a:ext cx="2438400" cy="320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Placeholder 5" descr="african livestock 1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2" r="22872"/>
          <a:stretch>
            <a:fillRect/>
          </a:stretch>
        </p:blipFill>
        <p:spPr>
          <a:xfrm>
            <a:off x="3429001" y="228601"/>
            <a:ext cx="2315184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Placeholder 7" descr="ethiopian coffee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7" r="25037"/>
          <a:stretch>
            <a:fillRect/>
          </a:stretch>
        </p:blipFill>
        <p:spPr>
          <a:xfrm>
            <a:off x="6172200" y="228600"/>
            <a:ext cx="2438400" cy="325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52400" y="228600"/>
            <a:ext cx="4343400" cy="6400800"/>
          </a:xfrm>
        </p:spPr>
        <p:txBody>
          <a:bodyPr anchor="t"/>
          <a:lstStyle/>
          <a:p>
            <a:r>
              <a:rPr lang="en-US" sz="2400" u="sng" dirty="0" smtClean="0">
                <a:latin typeface="Century Gothic"/>
                <a:cs typeface="Century Gothic"/>
              </a:rPr>
              <a:t>Northern Africa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What are the two most important resources in Africa?</a:t>
            </a:r>
          </a:p>
          <a:p>
            <a:pPr lvl="1" indent="0">
              <a:buNone/>
            </a:pP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OIL</a:t>
            </a:r>
            <a:r>
              <a:rPr lang="en-US" sz="2200" dirty="0" smtClean="0">
                <a:solidFill>
                  <a:schemeClr val="accent3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latin typeface="Century Gothic"/>
                <a:cs typeface="Century Gothic"/>
              </a:rPr>
              <a:t>and</a:t>
            </a:r>
            <a:r>
              <a:rPr lang="en-US" sz="2200" dirty="0" smtClean="0">
                <a:solidFill>
                  <a:schemeClr val="accent3"/>
                </a:solidFill>
                <a:latin typeface="Century Gothic"/>
                <a:cs typeface="Century Gothic"/>
              </a:rPr>
              <a:t> WATER</a:t>
            </a:r>
          </a:p>
          <a:p>
            <a:r>
              <a:rPr lang="en-US" sz="2400" u="sng" dirty="0" smtClean="0">
                <a:solidFill>
                  <a:schemeClr val="accent3"/>
                </a:solidFill>
                <a:latin typeface="Century Gothic"/>
                <a:cs typeface="Century Gothic"/>
              </a:rPr>
              <a:t>Water</a:t>
            </a:r>
            <a:endParaRPr lang="en-US" sz="2000" u="sng" dirty="0" smtClean="0">
              <a:solidFill>
                <a:schemeClr val="accent3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The Nile River in Egypt is a vital source of water for the dry northern region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Farming in the western part of the region and near Egypt include:</a:t>
            </a:r>
          </a:p>
          <a:p>
            <a:pPr marL="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Cotton, olives, and citrus fruits</a:t>
            </a:r>
          </a:p>
          <a:p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Oil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Every nation in northern Africa has enough oil to use for itself and to export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Most oil is found in the heart of the Sahara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Other resources in this region:</a:t>
            </a:r>
          </a:p>
          <a:p>
            <a:pPr marL="285750">
              <a:buFont typeface="Arial"/>
              <a:buChar char="•"/>
            </a:pPr>
            <a:r>
              <a:rPr lang="en-US" dirty="0">
                <a:solidFill>
                  <a:srgbClr val="6EA0B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6EA0B0"/>
                </a:solidFill>
                <a:latin typeface="Century Gothic"/>
                <a:cs typeface="Century Gothic"/>
              </a:rPr>
              <a:t>Gas, minerals, and cash crops</a:t>
            </a:r>
            <a:endParaRPr lang="en-US" dirty="0">
              <a:solidFill>
                <a:srgbClr val="6EA0B0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Placeholder 7" descr="africa water 1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5612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Placeholder 10" descr="african oil pipelines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4664075" y="3403600"/>
            <a:ext cx="4022725" cy="3017838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frican girls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5733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491</Words>
  <Application>Microsoft Macintosh PowerPoint</Application>
  <PresentationFormat>On-screen Show (4:3)</PresentationFormat>
  <Paragraphs>72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Classic Photo Album</vt:lpstr>
      <vt:lpstr>Minerals and resources in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2017-03-29T14:51:22Z</dcterms:modified>
</cp:coreProperties>
</file>